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74" r:id="rId2"/>
    <p:sldId id="372" r:id="rId3"/>
    <p:sldId id="313" r:id="rId4"/>
    <p:sldId id="389" r:id="rId5"/>
    <p:sldId id="390" r:id="rId6"/>
    <p:sldId id="391" r:id="rId7"/>
    <p:sldId id="288" r:id="rId8"/>
    <p:sldId id="289" r:id="rId9"/>
    <p:sldId id="290" r:id="rId10"/>
    <p:sldId id="312" r:id="rId11"/>
    <p:sldId id="314" r:id="rId12"/>
    <p:sldId id="316" r:id="rId13"/>
    <p:sldId id="318" r:id="rId14"/>
    <p:sldId id="319" r:id="rId15"/>
    <p:sldId id="321" r:id="rId16"/>
    <p:sldId id="322" r:id="rId17"/>
    <p:sldId id="327" r:id="rId18"/>
    <p:sldId id="324" r:id="rId19"/>
    <p:sldId id="325" r:id="rId20"/>
    <p:sldId id="378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94" r:id="rId37"/>
    <p:sldId id="395" r:id="rId38"/>
    <p:sldId id="309" r:id="rId39"/>
    <p:sldId id="373" r:id="rId40"/>
  </p:sldIdLst>
  <p:sldSz cx="9144000" cy="6858000" type="screen4x3"/>
  <p:notesSz cx="6735763" cy="986948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19639-DA62-4A71-8F7A-039BA1BA53A1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8007"/>
            <a:ext cx="5388610" cy="444127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E913-FD1E-4390-A05C-ECAA464EE8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44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2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FD098A-0575-41D4-865F-8902F8CCD613}" type="slidenum">
              <a:rPr lang="en-US" altLang="ja-JP"/>
              <a:pPr/>
              <a:t>19</a:t>
            </a:fld>
            <a:endParaRPr lang="en-US" altLang="ja-JP"/>
          </a:p>
        </p:txBody>
      </p:sp>
      <p:sp>
        <p:nvSpPr>
          <p:cNvPr id="58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23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24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25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8BA4C0-8C32-461D-B5FF-BF0C9FFE1BA4}" type="slidenum">
              <a:rPr lang="en-US" altLang="ja-JP"/>
              <a:pPr/>
              <a:t>26</a:t>
            </a:fld>
            <a:endParaRPr lang="en-US" altLang="ja-JP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27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28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29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30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31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3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32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33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34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35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CFC16A-1948-4D3E-98DD-CCDB9DEF919C}" type="slidenum">
              <a:rPr lang="en-US" altLang="ja-JP"/>
              <a:pPr/>
              <a:t>36</a:t>
            </a:fld>
            <a:endParaRPr lang="en-US" altLang="ja-JP"/>
          </a:p>
        </p:txBody>
      </p:sp>
      <p:sp>
        <p:nvSpPr>
          <p:cNvPr id="68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DBE7BC-904A-4F96-817E-27DFE33EF84F}" type="slidenum">
              <a:rPr lang="en-US" altLang="ja-JP"/>
              <a:pPr/>
              <a:t>37</a:t>
            </a:fld>
            <a:endParaRPr lang="en-US" altLang="ja-JP"/>
          </a:p>
        </p:txBody>
      </p:sp>
      <p:sp>
        <p:nvSpPr>
          <p:cNvPr id="70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80FEB-DB21-4E25-9A52-E78338214C4E}" type="slidenum">
              <a:rPr lang="en-US" altLang="ja-JP">
                <a:solidFill>
                  <a:prstClr val="black"/>
                </a:solidFill>
              </a:rPr>
              <a:pPr/>
              <a:t>38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727042" name="Rectangle 7"/>
          <p:cNvSpPr txBox="1">
            <a:spLocks noGrp="1" noChangeArrowheads="1"/>
          </p:cNvSpPr>
          <p:nvPr/>
        </p:nvSpPr>
        <p:spPr bwMode="auto">
          <a:xfrm>
            <a:off x="3832757" y="9393226"/>
            <a:ext cx="2887693" cy="45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fld id="{53900641-8ABF-49A2-BB58-75708D1F291B}" type="slidenum">
              <a:rPr lang="en-US" altLang="ja-JP" sz="1200">
                <a:solidFill>
                  <a:prstClr val="black"/>
                </a:solidFill>
                <a:latin typeface="Tahoma" pitchFamily="34" charset="0"/>
              </a:rPr>
              <a:pPr algn="r">
                <a:spcBef>
                  <a:spcPct val="20000"/>
                </a:spcBef>
              </a:pPr>
              <a:t>38</a:t>
            </a:fld>
            <a:endParaRPr lang="en-US" altLang="ja-JP" sz="120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72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EA322-630E-4DB2-AF3D-DCBF4379C771}" type="slidenum">
              <a:rPr lang="en-US" altLang="ja-JP"/>
              <a:pPr/>
              <a:t>39</a:t>
            </a:fld>
            <a:endParaRPr lang="en-US" altLang="ja-JP"/>
          </a:p>
        </p:txBody>
      </p:sp>
      <p:sp>
        <p:nvSpPr>
          <p:cNvPr id="729090" name="Rectangle 7"/>
          <p:cNvSpPr txBox="1">
            <a:spLocks noGrp="1" noChangeArrowheads="1"/>
          </p:cNvSpPr>
          <p:nvPr/>
        </p:nvSpPr>
        <p:spPr bwMode="auto">
          <a:xfrm>
            <a:off x="3832758" y="9393227"/>
            <a:ext cx="2887693" cy="45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fld id="{579AE42D-F2D2-4C92-AA80-EE8F6213EDDD}" type="slidenum">
              <a:rPr lang="en-US" altLang="ja-JP" sz="1200">
                <a:latin typeface="Tahoma" pitchFamily="34" charset="0"/>
              </a:rPr>
              <a:pPr algn="r">
                <a:spcBef>
                  <a:spcPct val="20000"/>
                </a:spcBef>
              </a:pPr>
              <a:t>39</a:t>
            </a:fld>
            <a:endParaRPr lang="en-US" altLang="ja-JP" sz="1200">
              <a:latin typeface="Tahoma" pitchFamily="34" charset="0"/>
            </a:endParaRPr>
          </a:p>
        </p:txBody>
      </p:sp>
      <p:sp>
        <p:nvSpPr>
          <p:cNvPr id="72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10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11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12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800080"/>
              </a:buClr>
            </a:pPr>
            <a:fld id="{29814FE0-F850-4094-8322-FDD47FF36550}" type="slidenum">
              <a:rPr lang="en-US" altLang="ja-JP">
                <a:solidFill>
                  <a:prstClr val="black"/>
                </a:solidFill>
              </a:rPr>
              <a:pPr>
                <a:buClr>
                  <a:srgbClr val="800080"/>
                </a:buClr>
              </a:pPr>
              <a:t>13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208CCD-635F-4D97-A2A9-DC65EA09B25A}" type="slidenum">
              <a:rPr lang="en-US" altLang="ja-JP"/>
              <a:pPr/>
              <a:t>16</a:t>
            </a:fld>
            <a:endParaRPr lang="en-US" altLang="ja-JP"/>
          </a:p>
        </p:txBody>
      </p:sp>
      <p:sp>
        <p:nvSpPr>
          <p:cNvPr id="590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65343F-46D6-4E89-B80C-3E80F586E001}" type="slidenum">
              <a:rPr lang="en-US" altLang="ja-JP"/>
              <a:pPr/>
              <a:t>17</a:t>
            </a:fld>
            <a:endParaRPr lang="en-US" altLang="ja-JP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A6BDC3-610E-412F-9B04-C4C6BADA3703}" type="slidenum">
              <a:rPr lang="en-US" altLang="ja-JP"/>
              <a:pPr/>
              <a:t>18</a:t>
            </a:fld>
            <a:endParaRPr lang="en-US" altLang="ja-JP"/>
          </a:p>
        </p:txBody>
      </p:sp>
      <p:sp>
        <p:nvSpPr>
          <p:cNvPr id="594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072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139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726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タイトル、テキスト、クリップ アー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239000" cy="6778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990600" y="1676400"/>
            <a:ext cx="3810000" cy="4419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クリップアート プレースホルダー 3"/>
          <p:cNvSpPr>
            <a:spLocks noGrp="1"/>
          </p:cNvSpPr>
          <p:nvPr>
            <p:ph type="clipArt" sz="half" idx="2"/>
          </p:nvPr>
        </p:nvSpPr>
        <p:spPr>
          <a:xfrm>
            <a:off x="4953000" y="1676400"/>
            <a:ext cx="3810000" cy="4419600"/>
          </a:xfrm>
        </p:spPr>
        <p:txBody>
          <a:bodyPr/>
          <a:lstStyle/>
          <a:p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2012C4E-0F66-41E2-8ECA-24BDEE1C1C8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1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18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764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157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483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0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339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71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90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97D9-AE56-4AF1-8D88-E9BB008660EA}" type="datetimeFigureOut">
              <a:rPr kumimoji="1" lang="ja-JP" altLang="en-US" smtClean="0"/>
              <a:t>2012/8/16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2254E-24DE-43FB-9B1A-3CCDCB8D29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12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5.png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24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41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3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9.png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45.wmf"/><Relationship Id="rId10" Type="http://schemas.openxmlformats.org/officeDocument/2006/relationships/image" Target="../media/image47.wmf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oleObject" Target="../embeddings/oleObject52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9.wmf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wmf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5" Type="http://schemas.openxmlformats.org/officeDocument/2006/relationships/oleObject" Target="../embeddings/oleObject53.bin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60.wmf"/><Relationship Id="rId14" Type="http://schemas.openxmlformats.org/officeDocument/2006/relationships/image" Target="../media/image6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1520" y="1340768"/>
            <a:ext cx="8568952" cy="1470025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Basis for Classical , Neoclassical and Anomalous Transports in Torus Plasmas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356992"/>
            <a:ext cx="9144000" cy="2232248"/>
          </a:xfrm>
        </p:spPr>
        <p:txBody>
          <a:bodyPr>
            <a:normAutofit fontScale="25000" lnSpcReduction="20000"/>
          </a:bodyPr>
          <a:lstStyle/>
          <a:p>
            <a:r>
              <a:rPr kumimoji="1" lang="en-US" altLang="ja-JP" sz="12800" b="1" dirty="0" err="1" smtClean="0"/>
              <a:t>Heiji</a:t>
            </a:r>
            <a:r>
              <a:rPr kumimoji="1" lang="en-US" altLang="ja-JP" sz="12800" b="1" dirty="0" smtClean="0"/>
              <a:t> </a:t>
            </a:r>
            <a:r>
              <a:rPr kumimoji="1" lang="en-US" altLang="ja-JP" sz="12800" b="1" dirty="0" err="1" smtClean="0"/>
              <a:t>Sanuki</a:t>
            </a:r>
            <a:endParaRPr kumimoji="1" lang="en-US" altLang="ja-JP" sz="12800" b="1" dirty="0" smtClean="0"/>
          </a:p>
          <a:p>
            <a:endParaRPr lang="en-US" altLang="ja-JP" sz="11200" b="1" dirty="0"/>
          </a:p>
          <a:p>
            <a:r>
              <a:rPr kumimoji="1" lang="ja-JP" altLang="en-US" sz="11200" b="1" dirty="0" smtClean="0"/>
              <a:t>中国科学院等離子体物理研究所外籍特聘研究員（２００９）</a:t>
            </a:r>
            <a:endParaRPr kumimoji="1" lang="en-US" altLang="ja-JP" sz="11200" b="1" dirty="0" smtClean="0"/>
          </a:p>
          <a:p>
            <a:r>
              <a:rPr kumimoji="1" lang="en-US" altLang="ja-JP" sz="11200" b="1" dirty="0" smtClean="0"/>
              <a:t>and</a:t>
            </a:r>
          </a:p>
          <a:p>
            <a:r>
              <a:rPr lang="en-US" altLang="ja-JP" sz="11200" b="1" dirty="0"/>
              <a:t>Visiting </a:t>
            </a:r>
            <a:r>
              <a:rPr lang="en-US" altLang="ja-JP" sz="11200" b="1" dirty="0" smtClean="0"/>
              <a:t> Professor </a:t>
            </a:r>
            <a:r>
              <a:rPr lang="en-US" altLang="ja-JP" sz="11200" b="1" dirty="0"/>
              <a:t>of ASIPP and SWIP</a:t>
            </a:r>
            <a:endParaRPr kumimoji="1" lang="en-US" altLang="ja-JP" sz="11200" b="1" dirty="0" smtClean="0"/>
          </a:p>
          <a:p>
            <a:endParaRPr kumimoji="1" lang="en-US" altLang="ja-JP" sz="11200" b="1" dirty="0" smtClean="0"/>
          </a:p>
          <a:p>
            <a:endParaRPr kumimoji="1" lang="en-US" altLang="ja-JP" b="1" dirty="0" smtClean="0"/>
          </a:p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7584" y="620688"/>
            <a:ext cx="765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00B0F0"/>
                </a:solidFill>
              </a:rPr>
              <a:t>     Lectures in ASIPP, 2011</a:t>
            </a:r>
            <a:r>
              <a:rPr kumimoji="1" lang="ja-JP" altLang="en-US" sz="2800" b="1" dirty="0" smtClean="0">
                <a:solidFill>
                  <a:srgbClr val="00B0F0"/>
                </a:solidFill>
              </a:rPr>
              <a:t>　</a:t>
            </a:r>
            <a:r>
              <a:rPr kumimoji="1" lang="en-US" altLang="ja-JP" sz="2800" b="1" dirty="0" smtClean="0">
                <a:solidFill>
                  <a:srgbClr val="00B0F0"/>
                </a:solidFill>
              </a:rPr>
              <a:t>and 2012, </a:t>
            </a:r>
            <a:r>
              <a:rPr kumimoji="1" lang="en-US" altLang="ja-JP" sz="2800" b="1" dirty="0" err="1" smtClean="0">
                <a:solidFill>
                  <a:srgbClr val="00B0F0"/>
                </a:solidFill>
              </a:rPr>
              <a:t>May~June</a:t>
            </a:r>
            <a:r>
              <a:rPr kumimoji="1" lang="en-US" altLang="ja-JP" sz="2800" b="1" dirty="0" smtClean="0">
                <a:solidFill>
                  <a:srgbClr val="00B0F0"/>
                </a:solidFill>
              </a:rPr>
              <a:t> </a:t>
            </a:r>
            <a:endParaRPr kumimoji="1" lang="ja-JP" alt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332656"/>
            <a:ext cx="842493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Bohm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, Gyro-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Bohm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Diffusion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　　　</a:t>
            </a:r>
            <a:endParaRPr lang="en-US" altLang="ja-JP" sz="2800" b="1" kern="0" dirty="0" smtClean="0">
              <a:solidFill>
                <a:srgbClr val="FF0000"/>
              </a:solidFill>
              <a:ea typeface="ＭＳ Ｐゴシック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0516" y="1585954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 err="1" smtClean="0"/>
              <a:t>Bohm</a:t>
            </a:r>
            <a:r>
              <a:rPr lang="en-US" altLang="ja-JP" sz="2400" b="1" u="sng" dirty="0" smtClean="0"/>
              <a:t> Diffusion</a:t>
            </a:r>
            <a:endParaRPr kumimoji="1" lang="ja-JP" altLang="en-US" sz="2400" b="1" u="sng" dirty="0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605081"/>
              </p:ext>
            </p:extLst>
          </p:nvPr>
        </p:nvGraphicFramePr>
        <p:xfrm>
          <a:off x="1483505" y="2064601"/>
          <a:ext cx="4482640" cy="105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" name="数式" r:id="rId4" imgW="2374560" imgH="558720" progId="Equation.3">
                  <p:embed/>
                </p:oleObj>
              </mc:Choice>
              <mc:Fallback>
                <p:oleObj name="数式" r:id="rId4" imgW="2374560" imgH="55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3505" y="2064601"/>
                        <a:ext cx="4482640" cy="1054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17280" y="3501008"/>
            <a:ext cx="557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In saturation level of  turbulence,  </a:t>
            </a:r>
            <a:endParaRPr kumimoji="1" lang="ja-JP" altLang="en-US" dirty="0"/>
          </a:p>
        </p:txBody>
      </p:sp>
      <p:graphicFrame>
        <p:nvGraphicFramePr>
          <p:cNvPr id="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83728"/>
              </p:ext>
            </p:extLst>
          </p:nvPr>
        </p:nvGraphicFramePr>
        <p:xfrm>
          <a:off x="4446029" y="3571374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" name="数式" r:id="rId6" imgW="507960" imgH="228600" progId="Equation.3">
                  <p:embed/>
                </p:oleObj>
              </mc:Choice>
              <mc:Fallback>
                <p:oleObj name="数式" r:id="rId6" imgW="507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46029" y="3571374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039396"/>
              </p:ext>
            </p:extLst>
          </p:nvPr>
        </p:nvGraphicFramePr>
        <p:xfrm>
          <a:off x="1691680" y="3870340"/>
          <a:ext cx="4083853" cy="2162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" name="数式" r:id="rId8" imgW="1726920" imgH="914400" progId="Equation.3">
                  <p:embed/>
                </p:oleObj>
              </mc:Choice>
              <mc:Fallback>
                <p:oleObj name="数式" r:id="rId8" imgW="172692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1680" y="3870340"/>
                        <a:ext cx="4083853" cy="2162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テキスト ボックス 11"/>
          <p:cNvSpPr txBox="1"/>
          <p:nvPr/>
        </p:nvSpPr>
        <p:spPr>
          <a:xfrm>
            <a:off x="4523083" y="5266034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err="1" smtClean="0">
                <a:solidFill>
                  <a:srgbClr val="FF0000"/>
                </a:solidFill>
              </a:rPr>
              <a:t>Bohm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 Diffusion Coefficient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332656"/>
            <a:ext cx="8581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Example: Diffusion caused by ITG modes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 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1560" y="1420889"/>
            <a:ext cx="53421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/>
              <a:t>References:</a:t>
            </a:r>
          </a:p>
          <a:p>
            <a:pPr marL="342900" indent="-342900">
              <a:buAutoNum type="arabicParenR"/>
            </a:pPr>
            <a:r>
              <a:rPr lang="en-US" altLang="ja-JP" sz="2000" dirty="0" smtClean="0"/>
              <a:t>S. </a:t>
            </a:r>
            <a:r>
              <a:rPr lang="en-US" altLang="ja-JP" sz="2000" dirty="0" err="1" smtClean="0"/>
              <a:t>Hamaguchi</a:t>
            </a:r>
            <a:r>
              <a:rPr lang="en-US" altLang="ja-JP" sz="2000" dirty="0" smtClean="0"/>
              <a:t> and W. Horton, PF B4,319(1992)</a:t>
            </a:r>
          </a:p>
          <a:p>
            <a:pPr marL="342900" indent="-342900">
              <a:buAutoNum type="arabicParenR"/>
            </a:pPr>
            <a:r>
              <a:rPr kumimoji="1" lang="en-US" altLang="ja-JP" sz="2000" dirty="0" smtClean="0"/>
              <a:t>W .Horton et al., PF 21, 1366(1978)</a:t>
            </a:r>
          </a:p>
          <a:p>
            <a:pPr marL="342900" indent="-342900">
              <a:buAutoNum type="arabicParenR"/>
            </a:pPr>
            <a:r>
              <a:rPr lang="en-US" altLang="ja-JP" sz="2000" dirty="0" smtClean="0"/>
              <a:t>F. </a:t>
            </a:r>
            <a:r>
              <a:rPr lang="en-US" altLang="ja-JP" sz="2000" dirty="0" err="1" smtClean="0"/>
              <a:t>Romanelli</a:t>
            </a:r>
            <a:r>
              <a:rPr lang="en-US" altLang="ja-JP" sz="2000" dirty="0" smtClean="0"/>
              <a:t> and F.  </a:t>
            </a:r>
            <a:r>
              <a:rPr lang="en-US" altLang="ja-JP" sz="2000" dirty="0" err="1" smtClean="0"/>
              <a:t>Zonca</a:t>
            </a:r>
            <a:r>
              <a:rPr lang="en-US" altLang="ja-JP" sz="2000" dirty="0" smtClean="0"/>
              <a:t>, PF B5,4081(1993)</a:t>
            </a:r>
          </a:p>
          <a:p>
            <a:pPr marL="342900" indent="-342900">
              <a:buAutoNum type="arabicParenR"/>
            </a:pPr>
            <a:r>
              <a:rPr kumimoji="1" lang="en-US" altLang="ja-JP" sz="2000" dirty="0" smtClean="0"/>
              <a:t>Y. </a:t>
            </a:r>
            <a:r>
              <a:rPr kumimoji="1" lang="en-US" altLang="ja-JP" sz="2000" dirty="0" err="1" smtClean="0"/>
              <a:t>Kishimoto</a:t>
            </a:r>
            <a:r>
              <a:rPr kumimoji="1" lang="en-US" altLang="ja-JP" sz="2000" dirty="0" smtClean="0"/>
              <a:t> et al., 6</a:t>
            </a:r>
            <a:r>
              <a:rPr kumimoji="1" lang="en-US" altLang="ja-JP" sz="2000" baseline="30000" dirty="0" smtClean="0"/>
              <a:t>th</a:t>
            </a:r>
            <a:r>
              <a:rPr kumimoji="1" lang="en-US" altLang="ja-JP" sz="2000" dirty="0" smtClean="0"/>
              <a:t> IAEA vol.2 581(1997)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1560" y="3291251"/>
            <a:ext cx="276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Mode fluctuation potential</a:t>
            </a: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850623"/>
              </p:ext>
            </p:extLst>
          </p:nvPr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" name="数式" r:id="rId4" imgW="914400" imgH="215640" progId="Equation.3">
                  <p:embed/>
                </p:oleObj>
              </mc:Choice>
              <mc:Fallback>
                <p:oleObj name="数式" r:id="rId4" imgW="91440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1055"/>
              </p:ext>
            </p:extLst>
          </p:nvPr>
        </p:nvGraphicFramePr>
        <p:xfrm>
          <a:off x="611560" y="3724568"/>
          <a:ext cx="6890366" cy="2843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" name="数式" r:id="rId6" imgW="4000320" imgH="1650960" progId="Equation.3">
                  <p:embed/>
                </p:oleObj>
              </mc:Choice>
              <mc:Fallback>
                <p:oleObj name="数式" r:id="rId6" imgW="4000320" imgH="1650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560" y="3724568"/>
                        <a:ext cx="6890366" cy="2843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87824" y="5998360"/>
            <a:ext cx="227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>
                <a:solidFill>
                  <a:srgbClr val="FF0000"/>
                </a:solidFill>
              </a:rPr>
              <a:t>qR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: connection length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692696" y="72724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5181" y="188640"/>
            <a:ext cx="8581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Example: Diffusion caused by ITG modes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ea typeface="ＭＳ Ｐゴシック" pitchFamily="50" charset="-128"/>
              </a:rPr>
              <a:t>                           (continued)</a:t>
            </a: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721139"/>
              </p:ext>
            </p:extLst>
          </p:nvPr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" name="数式" r:id="rId4" imgW="914400" imgH="215640" progId="Equation.3">
                  <p:embed/>
                </p:oleObj>
              </mc:Choice>
              <mc:Fallback>
                <p:oleObj name="数式" r:id="rId4" imgW="91440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オブジェクト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322376"/>
              </p:ext>
            </p:extLst>
          </p:nvPr>
        </p:nvGraphicFramePr>
        <p:xfrm>
          <a:off x="1763688" y="1772816"/>
          <a:ext cx="5004007" cy="1905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" name="数式" r:id="rId6" imgW="3301920" imgH="1257120" progId="Equation.3">
                  <p:embed/>
                </p:oleObj>
              </mc:Choice>
              <mc:Fallback>
                <p:oleObj name="数式" r:id="rId6" imgW="3301920" imgH="1257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3688" y="1772816"/>
                        <a:ext cx="5004007" cy="1905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08" y="3645024"/>
            <a:ext cx="3168352" cy="30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4636114" y="4293096"/>
            <a:ext cx="368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0070C0"/>
                </a:solidFill>
              </a:rPr>
              <a:t>Case1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: mode overlapping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36114" y="5589240"/>
            <a:ext cx="429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0070C0"/>
                </a:solidFill>
              </a:rPr>
              <a:t>Case2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: no overlapping(localized)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8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692696" y="72724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5181" y="188640"/>
            <a:ext cx="8581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Example: Diffusion caused by ITG modes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ea typeface="ＭＳ Ｐゴシック" pitchFamily="50" charset="-128"/>
              </a:rPr>
              <a:t>                           (continued)</a:t>
            </a: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267925"/>
              </p:ext>
            </p:extLst>
          </p:nvPr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" name="数式" r:id="rId4" imgW="914400" imgH="215640" progId="Equation.3">
                  <p:embed/>
                </p:oleObj>
              </mc:Choice>
              <mc:Fallback>
                <p:oleObj name="数式" r:id="rId4" imgW="91440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539552" y="1408982"/>
            <a:ext cx="409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 smtClean="0">
                <a:solidFill>
                  <a:srgbClr val="0070C0"/>
                </a:solidFill>
              </a:rPr>
              <a:t>Case1: mode overlapping(ITG)</a:t>
            </a:r>
            <a:endParaRPr kumimoji="1" lang="ja-JP" altLang="en-US" sz="24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3250"/>
              </p:ext>
            </p:extLst>
          </p:nvPr>
        </p:nvGraphicFramePr>
        <p:xfrm>
          <a:off x="1187624" y="1988840"/>
          <a:ext cx="4013959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" name="数式" r:id="rId6" imgW="2095200" imgH="939600" progId="Equation.3">
                  <p:embed/>
                </p:oleObj>
              </mc:Choice>
              <mc:Fallback>
                <p:oleObj name="数式" r:id="rId6" imgW="209520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7624" y="1988840"/>
                        <a:ext cx="4013959" cy="18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5508104" y="2780928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(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Bohm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DiffusionType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2347" y="3846239"/>
            <a:ext cx="874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0070C0"/>
                </a:solidFill>
              </a:rPr>
              <a:t>      </a:t>
            </a:r>
            <a:r>
              <a:rPr kumimoji="1" lang="en-US" altLang="ja-JP" sz="2400" b="1" u="sng" dirty="0" smtClean="0">
                <a:solidFill>
                  <a:srgbClr val="0070C0"/>
                </a:solidFill>
              </a:rPr>
              <a:t>Case2: no overlapping ITG(</a:t>
            </a:r>
            <a:r>
              <a:rPr lang="en-US" altLang="ja-JP" sz="2400" b="1" u="sng" dirty="0" smtClean="0">
                <a:solidFill>
                  <a:srgbClr val="0070C0"/>
                </a:solidFill>
              </a:rPr>
              <a:t>weak shear configurat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ion )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996094"/>
              </p:ext>
            </p:extLst>
          </p:nvPr>
        </p:nvGraphicFramePr>
        <p:xfrm>
          <a:off x="827584" y="4307904"/>
          <a:ext cx="6389182" cy="1853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" name="数式" r:id="rId8" imgW="3720960" imgH="1079280" progId="Equation.3">
                  <p:embed/>
                </p:oleObj>
              </mc:Choice>
              <mc:Fallback>
                <p:oleObj name="数式" r:id="rId8" imgW="3720960" imgH="1079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7584" y="4307904"/>
                        <a:ext cx="6389182" cy="1853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3673337" y="4675808"/>
            <a:ext cx="5040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(Gyro-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Bohm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  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DiffusionType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9552" y="6237312"/>
            <a:ext cx="759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Note</a:t>
            </a:r>
            <a:r>
              <a:rPr kumimoji="1" lang="en-US" altLang="ja-JP" b="1" dirty="0" smtClean="0">
                <a:solidFill>
                  <a:srgbClr val="0070C0"/>
                </a:solidFill>
              </a:rPr>
              <a:t>: Diffusion is small  around  minimum q in  negative shear configurations 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Simulation Models for Turbulent Plasmas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5054" y="1412776"/>
            <a:ext cx="85724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１）</a:t>
            </a:r>
            <a:r>
              <a:rPr kumimoji="1" lang="en-US" altLang="ja-JP" sz="2400" b="1" u="sng" dirty="0" smtClean="0"/>
              <a:t>Gyro-Kinetic Particle Simulation Model ( </a:t>
            </a:r>
            <a:r>
              <a:rPr kumimoji="1" lang="en-US" altLang="ja-JP" sz="2400" b="1" u="sng" dirty="0" err="1" smtClean="0"/>
              <a:t>W.W.Lee</a:t>
            </a:r>
            <a:r>
              <a:rPr kumimoji="1" lang="en-US" altLang="ja-JP" sz="2400" b="1" u="sng" dirty="0" smtClean="0"/>
              <a:t>: PF 26,556</a:t>
            </a:r>
          </a:p>
          <a:p>
            <a:r>
              <a:rPr lang="en-US" altLang="ja-JP" sz="2400" b="1" dirty="0"/>
              <a:t> </a:t>
            </a:r>
            <a:r>
              <a:rPr lang="en-US" altLang="ja-JP" sz="2400" b="1" dirty="0" smtClean="0"/>
              <a:t>     (1983))</a:t>
            </a:r>
            <a:endParaRPr kumimoji="1" lang="en-US" altLang="ja-JP" sz="2400" b="1" dirty="0" smtClean="0"/>
          </a:p>
          <a:p>
            <a:r>
              <a:rPr lang="en-US" altLang="ja-JP" sz="2400" b="1" dirty="0" smtClean="0"/>
              <a:t>Example1: “Trapped Electron Drift Mode ( R.D. </a:t>
            </a:r>
            <a:r>
              <a:rPr lang="en-US" altLang="ja-JP" sz="2400" b="1" dirty="0" err="1" smtClean="0"/>
              <a:t>Sydora</a:t>
            </a:r>
            <a:r>
              <a:rPr lang="en-US" altLang="ja-JP" sz="2400" b="1" dirty="0" smtClean="0"/>
              <a:t>: PF B2,</a:t>
            </a:r>
          </a:p>
          <a:p>
            <a:r>
              <a:rPr kumimoji="1" lang="en-US" altLang="ja-JP" sz="2400" b="1" dirty="0"/>
              <a:t> </a:t>
            </a:r>
            <a:r>
              <a:rPr kumimoji="1" lang="en-US" altLang="ja-JP" sz="2400" b="1" dirty="0" smtClean="0"/>
              <a:t>                     1455(1990))</a:t>
            </a:r>
          </a:p>
          <a:p>
            <a:r>
              <a:rPr kumimoji="1" lang="en-US" altLang="ja-JP" sz="2400" b="1" dirty="0" smtClean="0"/>
              <a:t>For given parameters:</a:t>
            </a:r>
          </a:p>
          <a:p>
            <a:endParaRPr kumimoji="1" lang="en-US" altLang="ja-JP" sz="2400" b="1" dirty="0" smtClean="0"/>
          </a:p>
          <a:p>
            <a:endParaRPr kumimoji="1" lang="ja-JP" altLang="en-US" sz="2400" b="1" dirty="0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983021"/>
              </p:ext>
            </p:extLst>
          </p:nvPr>
        </p:nvGraphicFramePr>
        <p:xfrm>
          <a:off x="3779744" y="2827518"/>
          <a:ext cx="50038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" name="数式" r:id="rId3" imgW="3162240" imgH="507960" progId="Equation.3">
                  <p:embed/>
                </p:oleObj>
              </mc:Choice>
              <mc:Fallback>
                <p:oleObj name="数式" r:id="rId3" imgW="316224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9744" y="2827518"/>
                        <a:ext cx="5003800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69135"/>
            <a:ext cx="3485075" cy="346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592579" y="3739543"/>
            <a:ext cx="5393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0000"/>
                </a:solidFill>
              </a:rPr>
              <a:t>#Time evolution of Intensity of (</a:t>
            </a:r>
            <a:r>
              <a:rPr kumimoji="1" lang="en-US" altLang="ja-JP" sz="2000" b="1" dirty="0" err="1" smtClean="0">
                <a:solidFill>
                  <a:srgbClr val="FF0000"/>
                </a:solidFill>
              </a:rPr>
              <a:t>m,n</a:t>
            </a:r>
            <a:r>
              <a:rPr kumimoji="1" lang="en-US" altLang="ja-JP" sz="2000" b="1" dirty="0" smtClean="0">
                <a:solidFill>
                  <a:srgbClr val="FF0000"/>
                </a:solidFill>
              </a:rPr>
              <a:t>)=(5,3) mode</a:t>
            </a:r>
          </a:p>
          <a:p>
            <a:r>
              <a:rPr lang="en-US" altLang="ja-JP" sz="2000" b="1" dirty="0" smtClean="0">
                <a:solidFill>
                  <a:srgbClr val="FF0000"/>
                </a:solidFill>
              </a:rPr>
              <a:t># Relation between spectrum and frequency</a:t>
            </a:r>
          </a:p>
          <a:p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en-US" altLang="ja-JP" sz="2000" b="1" dirty="0" smtClean="0">
                <a:solidFill>
                  <a:srgbClr val="FF0000"/>
                </a:solidFill>
              </a:rPr>
              <a:t>Saturation </a:t>
            </a:r>
            <a:r>
              <a:rPr lang="en-US" altLang="ja-JP" sz="2000" b="1" dirty="0" smtClean="0">
                <a:solidFill>
                  <a:srgbClr val="FF0000"/>
                </a:solidFill>
              </a:rPr>
              <a:t>intensity</a:t>
            </a:r>
          </a:p>
          <a:p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en-US" altLang="ja-JP" sz="2000" b="1" dirty="0" smtClean="0">
                <a:solidFill>
                  <a:srgbClr val="FF0000"/>
                </a:solidFill>
              </a:rPr>
              <a:t> Growth rate </a:t>
            </a:r>
            <a:r>
              <a:rPr lang="en-US" altLang="ja-JP" sz="2000" b="1" dirty="0" smtClean="0"/>
              <a:t>and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 smtClean="0">
                <a:solidFill>
                  <a:srgbClr val="FF0000"/>
                </a:solidFill>
              </a:rPr>
              <a:t>mode frequency </a:t>
            </a:r>
            <a:r>
              <a:rPr lang="en-US" altLang="ja-JP" sz="2000" b="1" dirty="0" smtClean="0"/>
              <a:t>are in good</a:t>
            </a:r>
          </a:p>
          <a:p>
            <a:r>
              <a:rPr lang="en-US" altLang="ja-JP" sz="2000" b="1" dirty="0"/>
              <a:t> </a:t>
            </a:r>
            <a:r>
              <a:rPr lang="en-US" altLang="ja-JP" sz="2000" b="1" dirty="0" smtClean="0"/>
              <a:t>  agreement with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linear mode analysis </a:t>
            </a:r>
          </a:p>
          <a:p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793613"/>
              </p:ext>
            </p:extLst>
          </p:nvPr>
        </p:nvGraphicFramePr>
        <p:xfrm>
          <a:off x="6732240" y="4814978"/>
          <a:ext cx="91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0" name="数式" r:id="rId6" imgW="914400" imgH="228600" progId="Equation.3">
                  <p:embed/>
                </p:oleObj>
              </mc:Choice>
              <mc:Fallback>
                <p:oleObj name="数式" r:id="rId6" imgW="914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32240" y="4814978"/>
                        <a:ext cx="914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305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Simulation Models for Turbulent Plasmas(continued)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5054" y="1412776"/>
            <a:ext cx="8572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１）</a:t>
            </a:r>
            <a:r>
              <a:rPr kumimoji="1" lang="en-US" altLang="ja-JP" sz="2400" b="1" u="sng" dirty="0" smtClean="0"/>
              <a:t>Gyro-Kinetic Particle Simulation Model ( </a:t>
            </a:r>
            <a:r>
              <a:rPr kumimoji="1" lang="en-US" altLang="ja-JP" sz="2400" b="1" u="sng" dirty="0" err="1" smtClean="0"/>
              <a:t>W.W.Lee</a:t>
            </a:r>
            <a:r>
              <a:rPr kumimoji="1" lang="en-US" altLang="ja-JP" sz="2400" b="1" u="sng" dirty="0" smtClean="0"/>
              <a:t>: PF 26,556</a:t>
            </a:r>
          </a:p>
          <a:p>
            <a:r>
              <a:rPr lang="en-US" altLang="ja-JP" sz="2400" b="1" dirty="0"/>
              <a:t> </a:t>
            </a:r>
            <a:r>
              <a:rPr lang="en-US" altLang="ja-JP" sz="2400" b="1" dirty="0" smtClean="0"/>
              <a:t>     (1983))</a:t>
            </a:r>
            <a:endParaRPr kumimoji="1" lang="en-US" altLang="ja-JP" sz="2400" b="1" dirty="0" smtClean="0"/>
          </a:p>
          <a:p>
            <a:r>
              <a:rPr lang="en-US" altLang="ja-JP" sz="2400" b="1" dirty="0" smtClean="0"/>
              <a:t>Example2: “ITG mode ( S.E. Parker et al.: PRL 71,2042</a:t>
            </a:r>
            <a:r>
              <a:rPr kumimoji="1" lang="en-US" altLang="ja-JP" sz="2400" b="1" dirty="0" smtClean="0"/>
              <a:t>(1993))</a:t>
            </a:r>
          </a:p>
          <a:p>
            <a:r>
              <a:rPr lang="en-US" altLang="ja-JP" sz="2400" b="1" dirty="0"/>
              <a:t> </a:t>
            </a:r>
            <a:r>
              <a:rPr lang="en-US" altLang="ja-JP" sz="2400" b="1" dirty="0" smtClean="0"/>
              <a:t>                    </a:t>
            </a:r>
            <a:r>
              <a:rPr lang="en-US" altLang="ja-JP" sz="2400" b="1" dirty="0" err="1" smtClean="0"/>
              <a:t>δf</a:t>
            </a:r>
            <a:r>
              <a:rPr lang="en-US" altLang="ja-JP" sz="2400" b="1" dirty="0" smtClean="0"/>
              <a:t>/f method is applied, </a:t>
            </a:r>
            <a:r>
              <a:rPr lang="en-US" altLang="ja-JP" sz="2400" b="1" dirty="0" err="1" smtClean="0"/>
              <a:t>adiabaticity</a:t>
            </a:r>
            <a:r>
              <a:rPr lang="en-US" altLang="ja-JP" sz="2400" b="1" dirty="0" smtClean="0"/>
              <a:t> is assumed for </a:t>
            </a:r>
          </a:p>
          <a:p>
            <a:r>
              <a:rPr kumimoji="1" lang="en-US" altLang="ja-JP" sz="2400" b="1" dirty="0"/>
              <a:t> </a:t>
            </a:r>
            <a:r>
              <a:rPr kumimoji="1" lang="en-US" altLang="ja-JP" sz="2400" b="1" dirty="0" smtClean="0"/>
              <a:t>                    electrons</a:t>
            </a:r>
          </a:p>
          <a:p>
            <a:r>
              <a:rPr lang="en-US" altLang="ja-JP" sz="2400" b="1" dirty="0" smtClean="0">
                <a:solidFill>
                  <a:srgbClr val="0070C0"/>
                </a:solidFill>
              </a:rPr>
              <a:t>Electrostatic potential </a:t>
            </a:r>
            <a:r>
              <a:rPr lang="en-US" altLang="ja-JP" sz="2400" b="1" dirty="0" smtClean="0"/>
              <a:t>in </a:t>
            </a:r>
            <a:r>
              <a:rPr lang="en-US" altLang="ja-JP" sz="2400" b="1" dirty="0" err="1" smtClean="0"/>
              <a:t>poloidal</a:t>
            </a:r>
            <a:r>
              <a:rPr lang="en-US" altLang="ja-JP" sz="2400" b="1" dirty="0" smtClean="0"/>
              <a:t> cross section at both linear </a:t>
            </a:r>
          </a:p>
          <a:p>
            <a:r>
              <a:rPr lang="en-US" altLang="ja-JP" sz="2400" b="1" dirty="0" smtClean="0"/>
              <a:t>and nonlinear saturation levels</a:t>
            </a:r>
          </a:p>
          <a:p>
            <a:endParaRPr kumimoji="1" lang="en-US" altLang="ja-JP" sz="2400" b="1" dirty="0" smtClean="0"/>
          </a:p>
          <a:p>
            <a:endParaRPr kumimoji="1" lang="en-US" altLang="ja-JP" sz="2400" b="1" dirty="0" smtClean="0"/>
          </a:p>
          <a:p>
            <a:endParaRPr kumimoji="1" lang="ja-JP" altLang="en-US" sz="2400" b="1" dirty="0"/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05064"/>
            <a:ext cx="5616624" cy="262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539552" y="5316297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Linear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51815" y="5316296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Nonlinear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1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762000"/>
          </a:xfrm>
        </p:spPr>
        <p:txBody>
          <a:bodyPr>
            <a:no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    </a:t>
            </a:r>
            <a:r>
              <a:rPr lang="en-US" altLang="ja-JP" sz="3200" b="1" dirty="0">
                <a:solidFill>
                  <a:srgbClr val="FF0000"/>
                </a:solidFill>
              </a:rPr>
              <a:t>Experimental Observations of H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eat Diffusivity (continued</a:t>
            </a:r>
            <a:r>
              <a:rPr lang="en-US" altLang="ja-JP" sz="3200" b="1" dirty="0">
                <a:solidFill>
                  <a:srgbClr val="FF0000"/>
                </a:solidFill>
              </a:rPr>
              <a:t>)</a:t>
            </a:r>
            <a:endParaRPr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589827" name="Text Box 3"/>
          <p:cNvSpPr txBox="1">
            <a:spLocks noChangeArrowheads="1"/>
          </p:cNvSpPr>
          <p:nvPr/>
        </p:nvSpPr>
        <p:spPr bwMode="auto">
          <a:xfrm>
            <a:off x="503705" y="1555750"/>
            <a:ext cx="79486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400" b="1" dirty="0" err="1">
                <a:solidFill>
                  <a:srgbClr val="0000FF"/>
                </a:solidFill>
              </a:rPr>
              <a:t>Gyrokinetic</a:t>
            </a:r>
            <a:r>
              <a:rPr lang="en-US" altLang="ja-JP" sz="2400" b="1" dirty="0">
                <a:solidFill>
                  <a:srgbClr val="0000FF"/>
                </a:solidFill>
              </a:rPr>
              <a:t> and </a:t>
            </a:r>
            <a:r>
              <a:rPr lang="en-US" altLang="ja-JP" sz="2400" b="1" dirty="0" err="1">
                <a:solidFill>
                  <a:srgbClr val="0000FF"/>
                </a:solidFill>
              </a:rPr>
              <a:t>gyrofluid</a:t>
            </a:r>
            <a:r>
              <a:rPr lang="en-US" altLang="ja-JP" sz="2400" b="1" dirty="0">
                <a:solidFill>
                  <a:srgbClr val="0000FF"/>
                </a:solidFill>
              </a:rPr>
              <a:t> simulations of ITG and ETG models</a:t>
            </a:r>
          </a:p>
          <a:p>
            <a:endParaRPr lang="en-US" altLang="ja-JP" sz="2400" b="1" dirty="0">
              <a:solidFill>
                <a:srgbClr val="0000FF"/>
              </a:solidFill>
            </a:endParaRPr>
          </a:p>
          <a:p>
            <a:r>
              <a:rPr lang="en-US" altLang="ja-JP" sz="2400" b="1" dirty="0">
                <a:solidFill>
                  <a:srgbClr val="009900"/>
                </a:solidFill>
              </a:rPr>
              <a:t>#</a:t>
            </a:r>
            <a:r>
              <a:rPr lang="en-US" altLang="ja-JP" sz="2400" b="1" dirty="0" err="1">
                <a:solidFill>
                  <a:srgbClr val="009900"/>
                </a:solidFill>
              </a:rPr>
              <a:t>A.M.Dimits</a:t>
            </a:r>
            <a:r>
              <a:rPr lang="en-US" altLang="ja-JP" sz="2400" b="1" dirty="0">
                <a:solidFill>
                  <a:srgbClr val="009900"/>
                </a:solidFill>
              </a:rPr>
              <a:t> et al. Phys. Plasmas 7(2000)969</a:t>
            </a:r>
            <a:endParaRPr lang="en-US" altLang="ja-JP" sz="2400" dirty="0">
              <a:solidFill>
                <a:srgbClr val="009900"/>
              </a:solidFill>
            </a:endParaRPr>
          </a:p>
        </p:txBody>
      </p:sp>
      <p:sp>
        <p:nvSpPr>
          <p:cNvPr id="589828" name="Text Box 4"/>
          <p:cNvSpPr txBox="1">
            <a:spLocks noChangeArrowheads="1"/>
          </p:cNvSpPr>
          <p:nvPr/>
        </p:nvSpPr>
        <p:spPr bwMode="auto">
          <a:xfrm>
            <a:off x="3581400" y="2743200"/>
            <a:ext cx="5334000" cy="207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b="1" dirty="0">
                <a:latin typeface="Century" pitchFamily="18" charset="0"/>
                <a:ea typeface="ＭＳ 明朝" pitchFamily="17" charset="-128"/>
              </a:rPr>
              <a:t>From the </a:t>
            </a:r>
            <a:r>
              <a:rPr lang="en-US" altLang="ja-JP" sz="1800" b="1" dirty="0" err="1">
                <a:latin typeface="Century" pitchFamily="18" charset="0"/>
                <a:ea typeface="ＭＳ 明朝" pitchFamily="17" charset="-128"/>
              </a:rPr>
              <a:t>gyrofluid</a:t>
            </a:r>
            <a:r>
              <a:rPr lang="en-US" altLang="ja-JP" sz="1800" b="1" dirty="0">
                <a:latin typeface="Century" pitchFamily="18" charset="0"/>
                <a:ea typeface="ＭＳ 明朝" pitchFamily="17" charset="-128"/>
              </a:rPr>
              <a:t> code using 1994, an improved 1998 </a:t>
            </a:r>
            <a:r>
              <a:rPr lang="en-US" altLang="ja-JP" sz="1800" b="1" dirty="0" err="1">
                <a:latin typeface="Century" pitchFamily="18" charset="0"/>
                <a:ea typeface="ＭＳ 明朝" pitchFamily="17" charset="-128"/>
              </a:rPr>
              <a:t>gyrofluid</a:t>
            </a:r>
            <a:r>
              <a:rPr lang="en-US" altLang="ja-JP" sz="1800" b="1" dirty="0">
                <a:latin typeface="Century" pitchFamily="18" charset="0"/>
                <a:ea typeface="ＭＳ 明朝" pitchFamily="17" charset="-128"/>
              </a:rPr>
              <a:t> closer,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b="1" dirty="0">
                <a:latin typeface="Century" pitchFamily="18" charset="0"/>
                <a:ea typeface="ＭＳ 明朝" pitchFamily="17" charset="-128"/>
              </a:rPr>
              <a:t>the 1994 IFS-PPPL model, the LLNL and </a:t>
            </a:r>
            <a:r>
              <a:rPr lang="en-US" altLang="ja-JP" sz="1800" b="1" dirty="0" err="1">
                <a:latin typeface="Century" pitchFamily="18" charset="0"/>
                <a:ea typeface="ＭＳ 明朝" pitchFamily="17" charset="-128"/>
              </a:rPr>
              <a:t>U.Colorad</a:t>
            </a:r>
            <a:r>
              <a:rPr lang="en-US" altLang="ja-JP" sz="1800" b="1" dirty="0">
                <a:latin typeface="Century" pitchFamily="18" charset="0"/>
                <a:ea typeface="ＭＳ 明朝" pitchFamily="17" charset="-128"/>
              </a:rPr>
              <a:t> flux-tube and UCLA (</a:t>
            </a:r>
            <a:r>
              <a:rPr lang="en-US" altLang="ja-JP" sz="1800" b="1" dirty="0" err="1">
                <a:latin typeface="Century" pitchFamily="18" charset="0"/>
                <a:ea typeface="ＭＳ 明朝" pitchFamily="17" charset="-128"/>
              </a:rPr>
              <a:t>Sydora</a:t>
            </a:r>
            <a:r>
              <a:rPr lang="en-US" altLang="ja-JP" sz="1800" b="1" dirty="0">
                <a:latin typeface="Century" pitchFamily="18" charset="0"/>
                <a:ea typeface="ＭＳ 明朝" pitchFamily="17" charset="-128"/>
              </a:rPr>
              <a:t>)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b="1" dirty="0">
                <a:latin typeface="Century" pitchFamily="18" charset="0"/>
                <a:ea typeface="ＭＳ 明朝" pitchFamily="17" charset="-128"/>
              </a:rPr>
              <a:t>global </a:t>
            </a:r>
            <a:r>
              <a:rPr lang="en-US" altLang="ja-JP" sz="1800" b="1" dirty="0" err="1">
                <a:latin typeface="Century" pitchFamily="18" charset="0"/>
                <a:ea typeface="ＭＳ 明朝" pitchFamily="17" charset="-128"/>
              </a:rPr>
              <a:t>gyrokinetic</a:t>
            </a:r>
            <a:r>
              <a:rPr lang="en-US" altLang="ja-JP" sz="1800" b="1" dirty="0">
                <a:latin typeface="Century" pitchFamily="18" charset="0"/>
                <a:ea typeface="ＭＳ 明朝" pitchFamily="17" charset="-128"/>
              </a:rPr>
              <a:t> codes, and the MMM model (Weiland QL-ITG) for the </a:t>
            </a:r>
            <a:r>
              <a:rPr lang="en-US" altLang="ja-JP" sz="1800" b="1" dirty="0">
                <a:solidFill>
                  <a:schemeClr val="hlink"/>
                </a:solidFill>
                <a:latin typeface="Century" pitchFamily="18" charset="0"/>
                <a:ea typeface="ＭＳ 明朝" pitchFamily="17" charset="-128"/>
              </a:rPr>
              <a:t>DIII-D Base case</a:t>
            </a:r>
            <a:r>
              <a:rPr lang="en-US" altLang="ja-JP" sz="1800" b="1" dirty="0">
                <a:latin typeface="Century" pitchFamily="18" charset="0"/>
                <a:ea typeface="ＭＳ 明朝" pitchFamily="17" charset="-128"/>
              </a:rPr>
              <a:t>.</a:t>
            </a:r>
            <a:endParaRPr lang="en-US" altLang="ja-JP" sz="1800" dirty="0">
              <a:latin typeface="ＭＳ 明朝" pitchFamily="17" charset="-128"/>
              <a:ea typeface="ＭＳ 明朝" pitchFamily="17" charset="-128"/>
            </a:endParaRPr>
          </a:p>
          <a:p>
            <a:endParaRPr lang="ja-JP" altLang="en-US" sz="2000" dirty="0"/>
          </a:p>
        </p:txBody>
      </p:sp>
      <p:sp>
        <p:nvSpPr>
          <p:cNvPr id="589829" name="Text Box 5"/>
          <p:cNvSpPr txBox="1">
            <a:spLocks noChangeArrowheads="1"/>
          </p:cNvSpPr>
          <p:nvPr/>
        </p:nvSpPr>
        <p:spPr bwMode="auto">
          <a:xfrm>
            <a:off x="3733800" y="4572000"/>
            <a:ext cx="480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9900"/>
                </a:solidFill>
              </a:rPr>
              <a:t>Good fit scaling to LLNL gyrokinetic results</a:t>
            </a:r>
            <a:endParaRPr lang="en-US" altLang="ja-JP" sz="2000"/>
          </a:p>
        </p:txBody>
      </p:sp>
      <p:graphicFrame>
        <p:nvGraphicFramePr>
          <p:cNvPr id="589830" name="Object 6"/>
          <p:cNvGraphicFramePr>
            <a:graphicFrameLocks noChangeAspect="1"/>
          </p:cNvGraphicFramePr>
          <p:nvPr/>
        </p:nvGraphicFramePr>
        <p:xfrm>
          <a:off x="3962400" y="5257800"/>
          <a:ext cx="38100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2" name="数式" r:id="rId4" imgW="2260600" imgH="215900" progId="Equation.3">
                  <p:embed/>
                </p:oleObj>
              </mc:Choice>
              <mc:Fallback>
                <p:oleObj name="数式" r:id="rId4" imgW="226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257800"/>
                        <a:ext cx="38100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1" name="Object 7"/>
          <p:cNvGraphicFramePr>
            <a:graphicFrameLocks noChangeAspect="1"/>
          </p:cNvGraphicFramePr>
          <p:nvPr/>
        </p:nvGraphicFramePr>
        <p:xfrm>
          <a:off x="4267200" y="5986463"/>
          <a:ext cx="24384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3" name="数式" r:id="rId6" imgW="1358900" imgH="190500" progId="Equation.3">
                  <p:embed/>
                </p:oleObj>
              </mc:Choice>
              <mc:Fallback>
                <p:oleObj name="数式" r:id="rId6" imgW="1358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986463"/>
                        <a:ext cx="24384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9832" name="Text Box 8"/>
          <p:cNvSpPr txBox="1">
            <a:spLocks noChangeArrowheads="1"/>
          </p:cNvSpPr>
          <p:nvPr/>
        </p:nvSpPr>
        <p:spPr bwMode="auto">
          <a:xfrm>
            <a:off x="365125" y="5975350"/>
            <a:ext cx="28798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</a:rPr>
              <a:t>Offset linear dependence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pic>
        <p:nvPicPr>
          <p:cNvPr id="589833" name="Picture 9" descr="チュートリアル図２９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3556000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5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762000"/>
          </a:xfrm>
        </p:spPr>
        <p:txBody>
          <a:bodyPr>
            <a:norm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Parameter Dependence of Critical Temperature Gradient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68580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  <a:buFont typeface="Wingdings" pitchFamily="8" charset="2"/>
              <a:buNone/>
            </a:pPr>
            <a:r>
              <a:rPr lang="en-US" altLang="ja-JP" sz="9600" b="1" u="sng" dirty="0" err="1">
                <a:solidFill>
                  <a:srgbClr val="0000FF"/>
                </a:solidFill>
              </a:rPr>
              <a:t>Algebrac</a:t>
            </a:r>
            <a:r>
              <a:rPr lang="en-US" altLang="ja-JP" sz="9600" b="1" u="sng" dirty="0">
                <a:solidFill>
                  <a:srgbClr val="0000FF"/>
                </a:solidFill>
              </a:rPr>
              <a:t> formula for critical gradient</a:t>
            </a:r>
            <a:r>
              <a:rPr lang="en-US" altLang="ja-JP" sz="9600" u="sng" dirty="0"/>
              <a:t> are proposed associated with </a:t>
            </a:r>
            <a:r>
              <a:rPr lang="en-US" altLang="ja-JP" sz="9600" b="1" u="sng" dirty="0">
                <a:solidFill>
                  <a:srgbClr val="009900"/>
                </a:solidFill>
              </a:rPr>
              <a:t>electron anomalous transport</a:t>
            </a:r>
            <a:r>
              <a:rPr lang="en-US" altLang="ja-JP" sz="9600" u="sng" dirty="0"/>
              <a:t>;</a:t>
            </a:r>
          </a:p>
          <a:p>
            <a:pPr>
              <a:lnSpc>
                <a:spcPct val="90000"/>
              </a:lnSpc>
              <a:buFont typeface="Wingdings" pitchFamily="8" charset="2"/>
              <a:buNone/>
            </a:pPr>
            <a:endParaRPr lang="en-US" altLang="ja-JP" sz="9600" dirty="0"/>
          </a:p>
          <a:p>
            <a:pPr>
              <a:lnSpc>
                <a:spcPct val="90000"/>
              </a:lnSpc>
              <a:buFont typeface="Wingdings" pitchFamily="8" charset="2"/>
              <a:buNone/>
            </a:pPr>
            <a:r>
              <a:rPr lang="en-US" altLang="ja-JP" sz="7400" b="1" dirty="0" err="1"/>
              <a:t>Jenko</a:t>
            </a:r>
            <a:r>
              <a:rPr lang="en-US" altLang="ja-JP" sz="7400" b="1" dirty="0"/>
              <a:t> et al.,</a:t>
            </a:r>
            <a:r>
              <a:rPr lang="en-US" altLang="ja-JP" sz="7400" b="1" dirty="0" err="1"/>
              <a:t>PoP</a:t>
            </a:r>
            <a:r>
              <a:rPr lang="en-US" altLang="ja-JP" sz="7400" b="1" dirty="0"/>
              <a:t>(2001), </a:t>
            </a:r>
            <a:r>
              <a:rPr lang="en-US" altLang="ja-JP" sz="7400" b="1" dirty="0" err="1"/>
              <a:t>Ryter,PRL</a:t>
            </a:r>
            <a:r>
              <a:rPr lang="en-US" altLang="ja-JP" sz="7400" b="1" dirty="0"/>
              <a:t>(2001), Dong et </a:t>
            </a:r>
            <a:r>
              <a:rPr lang="en-US" altLang="ja-JP" sz="7400" b="1" dirty="0" err="1"/>
              <a:t>al.,NF</a:t>
            </a:r>
            <a:r>
              <a:rPr lang="en-US" altLang="ja-JP" sz="7400" b="1" dirty="0"/>
              <a:t>(2003), </a:t>
            </a:r>
          </a:p>
          <a:p>
            <a:pPr>
              <a:lnSpc>
                <a:spcPct val="90000"/>
              </a:lnSpc>
              <a:buFont typeface="Wingdings" pitchFamily="8" charset="2"/>
              <a:buNone/>
            </a:pPr>
            <a:r>
              <a:rPr lang="en-US" altLang="ja-JP" sz="7400" b="1" dirty="0"/>
              <a:t>many other papers</a:t>
            </a:r>
          </a:p>
          <a:p>
            <a:pPr>
              <a:lnSpc>
                <a:spcPct val="90000"/>
              </a:lnSpc>
              <a:buFont typeface="Wingdings" pitchFamily="8" charset="2"/>
              <a:buNone/>
            </a:pPr>
            <a:endParaRPr lang="en-US" altLang="ja-JP" sz="2000" b="1" dirty="0"/>
          </a:p>
        </p:txBody>
      </p:sp>
      <p:sp>
        <p:nvSpPr>
          <p:cNvPr id="293892" name="Rectangle 4"/>
          <p:cNvSpPr>
            <a:spLocks noChangeArrowheads="1"/>
          </p:cNvSpPr>
          <p:nvPr/>
        </p:nvSpPr>
        <p:spPr bwMode="auto">
          <a:xfrm>
            <a:off x="228600" y="2895600"/>
            <a:ext cx="8534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b="1" dirty="0">
                <a:latin typeface="Times" pitchFamily="8" charset="0"/>
                <a:ea typeface="宋体" pitchFamily="8" charset="-122"/>
              </a:rPr>
              <a:t> </a:t>
            </a:r>
            <a:r>
              <a:rPr lang="en-US" altLang="zh-CN" sz="1800" b="1" dirty="0">
                <a:solidFill>
                  <a:srgbClr val="0000FF"/>
                </a:solidFill>
                <a:latin typeface="Times" pitchFamily="8" charset="0"/>
                <a:ea typeface="宋体" pitchFamily="8" charset="-122"/>
              </a:rPr>
              <a:t>Critical gradients of the SWITG modes</a:t>
            </a:r>
            <a:r>
              <a:rPr lang="en-US" altLang="zh-CN" sz="1800" dirty="0">
                <a:latin typeface="Times" pitchFamily="8" charset="0"/>
                <a:ea typeface="宋体" pitchFamily="8" charset="-122"/>
              </a:rPr>
              <a:t> in wide parameter regions are evaluated  to discuss</a:t>
            </a:r>
            <a:r>
              <a:rPr lang="en-US" altLang="zh-CN" sz="1800" b="1" dirty="0">
                <a:latin typeface="Times" pitchFamily="8" charset="0"/>
                <a:ea typeface="宋体" pitchFamily="8" charset="-122"/>
              </a:rPr>
              <a:t> </a:t>
            </a:r>
            <a:r>
              <a:rPr lang="en-US" altLang="zh-CN" sz="1800" b="1" dirty="0">
                <a:solidFill>
                  <a:srgbClr val="009900"/>
                </a:solidFill>
                <a:latin typeface="Times" pitchFamily="8" charset="0"/>
                <a:ea typeface="宋体" pitchFamily="8" charset="-122"/>
              </a:rPr>
              <a:t>the possibility of the SWITG instability as a possible candidate to explain anomalous transport</a:t>
            </a:r>
            <a:r>
              <a:rPr lang="en-US" altLang="zh-CN" sz="1800" b="1" dirty="0">
                <a:latin typeface="Times" pitchFamily="8" charset="0"/>
                <a:ea typeface="宋体" pitchFamily="8" charset="-122"/>
              </a:rPr>
              <a:t>( </a:t>
            </a:r>
            <a:r>
              <a:rPr lang="en-US" altLang="zh-CN" sz="1800" b="1" dirty="0" err="1">
                <a:latin typeface="Times" pitchFamily="8" charset="0"/>
                <a:ea typeface="宋体" pitchFamily="8" charset="-122"/>
              </a:rPr>
              <a:t>Zhe</a:t>
            </a:r>
            <a:r>
              <a:rPr lang="en-US" altLang="zh-CN" sz="1800" b="1" dirty="0">
                <a:latin typeface="Times" pitchFamily="8" charset="0"/>
                <a:ea typeface="宋体" pitchFamily="8" charset="-122"/>
              </a:rPr>
              <a:t> </a:t>
            </a:r>
            <a:r>
              <a:rPr lang="en-US" altLang="zh-CN" sz="1800" b="1" dirty="0" err="1">
                <a:latin typeface="Times" pitchFamily="8" charset="0"/>
                <a:ea typeface="宋体" pitchFamily="8" charset="-122"/>
              </a:rPr>
              <a:t>Gao</a:t>
            </a:r>
            <a:r>
              <a:rPr lang="en-US" altLang="zh-CN" sz="1800" b="1" dirty="0">
                <a:latin typeface="Times" pitchFamily="8" charset="0"/>
                <a:ea typeface="宋体" pitchFamily="8" charset="-122"/>
              </a:rPr>
              <a:t>, H. </a:t>
            </a:r>
            <a:r>
              <a:rPr lang="en-US" altLang="zh-CN" sz="1800" b="1" dirty="0" err="1">
                <a:latin typeface="Times" pitchFamily="8" charset="0"/>
                <a:ea typeface="宋体" pitchFamily="8" charset="-122"/>
              </a:rPr>
              <a:t>Sanuki</a:t>
            </a:r>
            <a:r>
              <a:rPr lang="en-US" altLang="zh-CN" sz="1800" b="1" dirty="0">
                <a:latin typeface="Times" pitchFamily="8" charset="0"/>
                <a:ea typeface="宋体" pitchFamily="8" charset="-122"/>
              </a:rPr>
              <a:t>, K. </a:t>
            </a:r>
            <a:r>
              <a:rPr lang="en-US" altLang="zh-CN" sz="1800" b="1" dirty="0" err="1">
                <a:latin typeface="Times" pitchFamily="8" charset="0"/>
                <a:ea typeface="宋体" pitchFamily="8" charset="-122"/>
              </a:rPr>
              <a:t>Itoh</a:t>
            </a:r>
            <a:r>
              <a:rPr lang="en-US" altLang="zh-CN" sz="1800" b="1" dirty="0">
                <a:latin typeface="Times" pitchFamily="8" charset="0"/>
                <a:ea typeface="宋体" pitchFamily="8" charset="-122"/>
              </a:rPr>
              <a:t> and J. Q. Dong)</a:t>
            </a:r>
          </a:p>
          <a:p>
            <a:pPr>
              <a:lnSpc>
                <a:spcPct val="100000"/>
              </a:lnSpc>
            </a:pPr>
            <a:r>
              <a:rPr lang="en-US" altLang="zh-CN" sz="1800" b="1" dirty="0">
                <a:latin typeface="Times" pitchFamily="8" charset="0"/>
                <a:ea typeface="宋体" pitchFamily="8" charset="-122"/>
              </a:rPr>
              <a:t>(see, SWITG and SWETG </a:t>
            </a:r>
            <a:r>
              <a:rPr lang="en-US" altLang="zh-CN" sz="1800" b="1" dirty="0" err="1">
                <a:latin typeface="Times" pitchFamily="8" charset="0"/>
                <a:ea typeface="宋体" pitchFamily="8" charset="-122"/>
              </a:rPr>
              <a:t>PoP</a:t>
            </a:r>
            <a:r>
              <a:rPr lang="en-US" altLang="zh-CN" sz="1800" b="1" dirty="0">
                <a:latin typeface="Times" pitchFamily="8" charset="0"/>
                <a:ea typeface="宋体" pitchFamily="8" charset="-122"/>
              </a:rPr>
              <a:t>(2005) )</a:t>
            </a:r>
          </a:p>
          <a:p>
            <a:endParaRPr lang="ja-JP" altLang="en-US" sz="1800" dirty="0">
              <a:ea typeface="宋体" pitchFamily="8" charset="-122"/>
            </a:endParaRPr>
          </a:p>
        </p:txBody>
      </p:sp>
      <p:sp>
        <p:nvSpPr>
          <p:cNvPr id="293894" name="Rectangle 6"/>
          <p:cNvSpPr>
            <a:spLocks noChangeArrowheads="1"/>
          </p:cNvSpPr>
          <p:nvPr/>
        </p:nvSpPr>
        <p:spPr bwMode="auto">
          <a:xfrm>
            <a:off x="457200" y="4419600"/>
            <a:ext cx="8305800" cy="170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zh-CN" sz="1800" b="1">
              <a:latin typeface="Times" pitchFamily="8" charset="0"/>
              <a:ea typeface="宋体" pitchFamily="8" charset="-122"/>
            </a:endParaRPr>
          </a:p>
          <a:p>
            <a:r>
              <a:rPr lang="en-US" altLang="zh-CN" sz="2200" b="1">
                <a:solidFill>
                  <a:srgbClr val="0000FF"/>
                </a:solidFill>
                <a:latin typeface="Times" pitchFamily="8" charset="0"/>
                <a:ea typeface="宋体" pitchFamily="8" charset="-122"/>
              </a:rPr>
              <a:t>The scaling of the critical gradient </a:t>
            </a:r>
            <a:r>
              <a:rPr lang="en-US" altLang="zh-CN" sz="2200" b="1">
                <a:latin typeface="Times" pitchFamily="8" charset="0"/>
                <a:ea typeface="宋体" pitchFamily="8" charset="-122"/>
              </a:rPr>
              <a:t>with respect to</a:t>
            </a:r>
            <a:r>
              <a:rPr lang="en-US" altLang="zh-CN" sz="2200" b="1">
                <a:solidFill>
                  <a:srgbClr val="0000FF"/>
                </a:solidFill>
                <a:latin typeface="Times" pitchFamily="8" charset="0"/>
                <a:ea typeface="宋体" pitchFamily="8" charset="-122"/>
              </a:rPr>
              <a:t> </a:t>
            </a:r>
            <a:r>
              <a:rPr lang="en-US" altLang="zh-CN" sz="2200" b="1">
                <a:solidFill>
                  <a:schemeClr val="hlink"/>
                </a:solidFill>
                <a:latin typeface="Times" pitchFamily="8" charset="0"/>
                <a:ea typeface="宋体" pitchFamily="8" charset="-122"/>
              </a:rPr>
              <a:t>temperature ratio, toroidicity, magnetic shear and safety factor</a:t>
            </a:r>
            <a:r>
              <a:rPr lang="en-US" altLang="zh-CN" sz="2200" b="1">
                <a:latin typeface="Times" pitchFamily="8" charset="0"/>
                <a:ea typeface="宋体" pitchFamily="8" charset="-122"/>
              </a:rPr>
              <a:t> are obtianed</a:t>
            </a:r>
          </a:p>
          <a:p>
            <a:pPr>
              <a:lnSpc>
                <a:spcPct val="100000"/>
              </a:lnSpc>
            </a:pPr>
            <a:r>
              <a:rPr lang="en-US" altLang="zh-CN" sz="1800" b="1">
                <a:latin typeface="Times" pitchFamily="8" charset="0"/>
                <a:ea typeface="宋体" pitchFamily="8" charset="-122"/>
              </a:rPr>
              <a:t>     </a:t>
            </a:r>
            <a:r>
              <a:rPr lang="en-US" altLang="zh-CN" b="1">
                <a:latin typeface="Times" pitchFamily="8" charset="0"/>
                <a:ea typeface="宋体" pitchFamily="8" charset="-122"/>
              </a:rPr>
              <a:t>(  19th ICNSP and 7th APPTC conference in Nara(July, 2005))</a:t>
            </a:r>
            <a:endParaRPr lang="ja-JP" altLang="en-US">
              <a:ea typeface="宋体" pitchFamily="8" charset="-122"/>
            </a:endParaRPr>
          </a:p>
          <a:p>
            <a:endParaRPr lang="ja-JP" altLang="en-US" b="1">
              <a:latin typeface="Times" pitchFamily="8" charset="0"/>
              <a:ea typeface="宋体" pitchFamily="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7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81000"/>
            <a:ext cx="8583612" cy="677863"/>
          </a:xfrm>
        </p:spPr>
        <p:txBody>
          <a:bodyPr/>
          <a:lstStyle/>
          <a:p>
            <a:r>
              <a:rPr lang="en-US" altLang="ja-JP" sz="2400" b="1">
                <a:solidFill>
                  <a:schemeClr val="hlink"/>
                </a:solidFill>
              </a:rPr>
              <a:t>   </a:t>
            </a:r>
            <a:endParaRPr lang="en-US" altLang="ja-JP" sz="2400"/>
          </a:p>
        </p:txBody>
      </p:sp>
      <p:sp>
        <p:nvSpPr>
          <p:cNvPr id="593923" name="Rectangle 3"/>
          <p:cNvSpPr>
            <a:spLocks noChangeArrowheads="1"/>
          </p:cNvSpPr>
          <p:nvPr/>
        </p:nvSpPr>
        <p:spPr bwMode="auto">
          <a:xfrm>
            <a:off x="304800" y="406400"/>
            <a:ext cx="85344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  <a:ea typeface="宋体" pitchFamily="2" charset="-122"/>
              </a:rPr>
              <a:t>Parameter Dependence of Critical Temperature Gradient(continued)</a:t>
            </a:r>
            <a:endParaRPr lang="ja-JP" altLang="en-US" sz="28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593924" name="Text Box 4"/>
          <p:cNvSpPr txBox="1">
            <a:spLocks noChangeArrowheads="1"/>
          </p:cNvSpPr>
          <p:nvPr/>
        </p:nvSpPr>
        <p:spPr bwMode="auto">
          <a:xfrm>
            <a:off x="152400" y="1327150"/>
            <a:ext cx="8763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dirty="0" smtClean="0">
                <a:solidFill>
                  <a:srgbClr val="0000FF"/>
                </a:solidFill>
              </a:rPr>
              <a:t>        (</a:t>
            </a:r>
            <a:r>
              <a:rPr lang="en-US" altLang="ja-JP" sz="2000" b="1" dirty="0" err="1">
                <a:solidFill>
                  <a:srgbClr val="0000FF"/>
                </a:solidFill>
              </a:rPr>
              <a:t>J.Q.Dong</a:t>
            </a:r>
            <a:r>
              <a:rPr lang="en-US" altLang="ja-JP" sz="2000" b="1" dirty="0">
                <a:solidFill>
                  <a:srgbClr val="0000FF"/>
                </a:solidFill>
              </a:rPr>
              <a:t>, </a:t>
            </a:r>
            <a:r>
              <a:rPr lang="en-US" altLang="ja-JP" sz="2000" b="1" dirty="0" err="1">
                <a:solidFill>
                  <a:srgbClr val="0000FF"/>
                </a:solidFill>
              </a:rPr>
              <a:t>G.Jian</a:t>
            </a:r>
            <a:r>
              <a:rPr lang="en-US" altLang="ja-JP" sz="2000" b="1" dirty="0">
                <a:solidFill>
                  <a:srgbClr val="0000FF"/>
                </a:solidFill>
              </a:rPr>
              <a:t>, </a:t>
            </a:r>
            <a:r>
              <a:rPr lang="en-US" altLang="ja-JP" sz="2000" b="1" dirty="0" err="1" smtClean="0">
                <a:solidFill>
                  <a:srgbClr val="0000FF"/>
                </a:solidFill>
              </a:rPr>
              <a:t>A.K.Wang</a:t>
            </a:r>
            <a:r>
              <a:rPr lang="en-US" altLang="ja-JP" sz="2000" b="1" dirty="0" smtClean="0">
                <a:solidFill>
                  <a:srgbClr val="0000FF"/>
                </a:solidFill>
              </a:rPr>
              <a:t>, </a:t>
            </a:r>
            <a:r>
              <a:rPr lang="en-US" altLang="ja-JP" sz="2000" b="1" dirty="0" err="1">
                <a:solidFill>
                  <a:srgbClr val="0000FF"/>
                </a:solidFill>
              </a:rPr>
              <a:t>H.Sanuki</a:t>
            </a:r>
            <a:r>
              <a:rPr lang="en-US" altLang="ja-JP" sz="2000" b="1" dirty="0">
                <a:solidFill>
                  <a:srgbClr val="0000FF"/>
                </a:solidFill>
              </a:rPr>
              <a:t> and </a:t>
            </a:r>
            <a:r>
              <a:rPr lang="en-US" altLang="ja-JP" sz="2000" b="1" dirty="0" err="1">
                <a:solidFill>
                  <a:srgbClr val="0000FF"/>
                </a:solidFill>
              </a:rPr>
              <a:t>K.Itoh</a:t>
            </a:r>
            <a:r>
              <a:rPr lang="en-US" altLang="ja-JP" sz="2000" b="1" dirty="0">
                <a:solidFill>
                  <a:srgbClr val="0000FF"/>
                </a:solidFill>
              </a:rPr>
              <a:t>, NF</a:t>
            </a:r>
            <a:r>
              <a:rPr lang="en-US" altLang="ja-JP" sz="2000" b="1" u="sng" dirty="0">
                <a:solidFill>
                  <a:srgbClr val="0000FF"/>
                </a:solidFill>
              </a:rPr>
              <a:t>43</a:t>
            </a:r>
            <a:r>
              <a:rPr lang="en-US" altLang="ja-JP" sz="2000" b="1" dirty="0">
                <a:solidFill>
                  <a:srgbClr val="0000FF"/>
                </a:solidFill>
              </a:rPr>
              <a:t>(2003)1183)</a:t>
            </a:r>
            <a:endParaRPr lang="en-US" altLang="ja-JP" sz="2000" dirty="0"/>
          </a:p>
        </p:txBody>
      </p:sp>
      <p:graphicFrame>
        <p:nvGraphicFramePr>
          <p:cNvPr id="593925" name="Object 5"/>
          <p:cNvGraphicFramePr>
            <a:graphicFrameLocks noChangeAspect="1"/>
          </p:cNvGraphicFramePr>
          <p:nvPr/>
        </p:nvGraphicFramePr>
        <p:xfrm>
          <a:off x="152400" y="2133600"/>
          <a:ext cx="41148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6" name="数式" r:id="rId4" imgW="3314700" imgH="584200" progId="Equation.3">
                  <p:embed/>
                </p:oleObj>
              </mc:Choice>
              <mc:Fallback>
                <p:oleObj name="数式" r:id="rId4" imgW="33147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133600"/>
                        <a:ext cx="4114800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26" name="Text Box 6"/>
          <p:cNvSpPr txBox="1">
            <a:spLocks noChangeArrowheads="1"/>
          </p:cNvSpPr>
          <p:nvPr/>
        </p:nvSpPr>
        <p:spPr bwMode="auto">
          <a:xfrm>
            <a:off x="441325" y="1727260"/>
            <a:ext cx="2028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hlink"/>
                </a:solidFill>
              </a:rPr>
              <a:t>ETG instability</a:t>
            </a:r>
            <a:endParaRPr lang="en-US" altLang="ja-JP" sz="2000" dirty="0"/>
          </a:p>
        </p:txBody>
      </p:sp>
      <p:graphicFrame>
        <p:nvGraphicFramePr>
          <p:cNvPr id="593927" name="Object 7"/>
          <p:cNvGraphicFramePr>
            <a:graphicFrameLocks noChangeAspect="1"/>
          </p:cNvGraphicFramePr>
          <p:nvPr/>
        </p:nvGraphicFramePr>
        <p:xfrm>
          <a:off x="228600" y="3200400"/>
          <a:ext cx="6288088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7" name="数式" r:id="rId6" imgW="3594100" imgH="584200" progId="Equation.3">
                  <p:embed/>
                </p:oleObj>
              </mc:Choice>
              <mc:Fallback>
                <p:oleObj name="数式" r:id="rId6" imgW="35941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200400"/>
                        <a:ext cx="6288088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28" name="Object 8"/>
          <p:cNvGraphicFramePr>
            <a:graphicFrameLocks noChangeAspect="1"/>
          </p:cNvGraphicFramePr>
          <p:nvPr/>
        </p:nvGraphicFramePr>
        <p:xfrm>
          <a:off x="4724400" y="2133600"/>
          <a:ext cx="4191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8" name="数式" r:id="rId8" imgW="2730500" imgH="533400" progId="Equation.3">
                  <p:embed/>
                </p:oleObj>
              </mc:Choice>
              <mc:Fallback>
                <p:oleObj name="数式" r:id="rId8" imgW="27305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133600"/>
                        <a:ext cx="419100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29" name="Text Box 9"/>
          <p:cNvSpPr txBox="1">
            <a:spLocks noChangeArrowheads="1"/>
          </p:cNvSpPr>
          <p:nvPr/>
        </p:nvSpPr>
        <p:spPr bwMode="auto">
          <a:xfrm>
            <a:off x="5699125" y="32226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593930" name="Object 10"/>
          <p:cNvGraphicFramePr>
            <a:graphicFrameLocks noChangeAspect="1"/>
          </p:cNvGraphicFramePr>
          <p:nvPr/>
        </p:nvGraphicFramePr>
        <p:xfrm>
          <a:off x="6877050" y="3141663"/>
          <a:ext cx="11430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9" name="数式" r:id="rId10" imgW="622300" imgH="177800" progId="Equation.3">
                  <p:embed/>
                </p:oleObj>
              </mc:Choice>
              <mc:Fallback>
                <p:oleObj name="数式" r:id="rId10" imgW="622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3141663"/>
                        <a:ext cx="11430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31" name="Object 11"/>
          <p:cNvGraphicFramePr>
            <a:graphicFrameLocks noChangeAspect="1"/>
          </p:cNvGraphicFramePr>
          <p:nvPr/>
        </p:nvGraphicFramePr>
        <p:xfrm>
          <a:off x="6804025" y="3644900"/>
          <a:ext cx="14700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0" name="数式" r:id="rId12" imgW="850680" imgH="228600" progId="Equation.3">
                  <p:embed/>
                </p:oleObj>
              </mc:Choice>
              <mc:Fallback>
                <p:oleObj name="数式" r:id="rId12" imgW="850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3644900"/>
                        <a:ext cx="14700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32" name="Text Box 12"/>
          <p:cNvSpPr txBox="1">
            <a:spLocks noChangeArrowheads="1"/>
          </p:cNvSpPr>
          <p:nvPr/>
        </p:nvSpPr>
        <p:spPr bwMode="auto">
          <a:xfrm>
            <a:off x="304800" y="4451350"/>
            <a:ext cx="838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9900"/>
                </a:solidFill>
              </a:rPr>
              <a:t>Increasing temperature ratio,</a:t>
            </a:r>
            <a:endParaRPr lang="en-US" altLang="ja-JP" sz="2000"/>
          </a:p>
        </p:txBody>
      </p:sp>
      <p:graphicFrame>
        <p:nvGraphicFramePr>
          <p:cNvPr id="593933" name="Object 13"/>
          <p:cNvGraphicFramePr>
            <a:graphicFrameLocks noChangeAspect="1"/>
          </p:cNvGraphicFramePr>
          <p:nvPr/>
        </p:nvGraphicFramePr>
        <p:xfrm>
          <a:off x="4572000" y="4495800"/>
          <a:ext cx="11430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" name="数式" r:id="rId14" imgW="622300" imgH="177800" progId="Equation.3">
                  <p:embed/>
                </p:oleObj>
              </mc:Choice>
              <mc:Fallback>
                <p:oleObj name="数式" r:id="rId14" imgW="622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95800"/>
                        <a:ext cx="11430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34" name="Text Box 14"/>
          <p:cNvSpPr txBox="1">
            <a:spLocks noChangeArrowheads="1"/>
          </p:cNvSpPr>
          <p:nvPr/>
        </p:nvSpPr>
        <p:spPr bwMode="auto">
          <a:xfrm>
            <a:off x="381000" y="4876800"/>
            <a:ext cx="8305800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9900"/>
                </a:solidFill>
              </a:rPr>
              <a:t>is in favor of suppression of modes due to raising TG critical</a:t>
            </a:r>
          </a:p>
          <a:p>
            <a:r>
              <a:rPr lang="en-US" altLang="ja-JP" sz="2000" b="1">
                <a:solidFill>
                  <a:srgbClr val="009900"/>
                </a:solidFill>
              </a:rPr>
              <a:t>and dropping coefficient between maximam growth rate and</a:t>
            </a:r>
          </a:p>
          <a:p>
            <a:r>
              <a:rPr lang="en-US" altLang="ja-JP" sz="2000" b="1">
                <a:solidFill>
                  <a:srgbClr val="009900"/>
                </a:solidFill>
              </a:rPr>
              <a:t>derivation of TG from critical TG</a:t>
            </a:r>
          </a:p>
        </p:txBody>
      </p:sp>
      <p:sp>
        <p:nvSpPr>
          <p:cNvPr id="593935" name="Text Box 15"/>
          <p:cNvSpPr txBox="1">
            <a:spLocks noChangeArrowheads="1"/>
          </p:cNvSpPr>
          <p:nvPr/>
        </p:nvSpPr>
        <p:spPr bwMode="auto">
          <a:xfrm>
            <a:off x="5927725" y="4451350"/>
            <a:ext cx="2122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b="1">
                <a:solidFill>
                  <a:srgbClr val="009900"/>
                </a:solidFill>
              </a:rPr>
              <a:t>(up to about 3)</a:t>
            </a:r>
            <a:endParaRPr lang="en-US" altLang="ja-JP" sz="2000"/>
          </a:p>
        </p:txBody>
      </p:sp>
      <p:sp>
        <p:nvSpPr>
          <p:cNvPr id="593936" name="Text Box 16"/>
          <p:cNvSpPr txBox="1">
            <a:spLocks noChangeArrowheads="1"/>
          </p:cNvSpPr>
          <p:nvPr/>
        </p:nvSpPr>
        <p:spPr bwMode="auto">
          <a:xfrm>
            <a:off x="179388" y="6130925"/>
            <a:ext cx="86407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charset="-128"/>
              </a:rPr>
              <a:t>       Important comment from view point of control of </a:t>
            </a:r>
          </a:p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charset="-128"/>
              </a:rPr>
              <a:t>                        confinement improvement</a:t>
            </a:r>
          </a:p>
        </p:txBody>
      </p:sp>
    </p:spTree>
    <p:extLst>
      <p:ext uri="{BB962C8B-B14F-4D97-AF65-F5344CB8AC3E}">
        <p14:creationId xmlns:p14="http://schemas.microsoft.com/office/powerpoint/2010/main" val="36887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001000" cy="677863"/>
          </a:xfrm>
        </p:spPr>
        <p:txBody>
          <a:bodyPr>
            <a:norm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     Experimental Observations of heat diffusivity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587779" name="Text Box 3"/>
          <p:cNvSpPr txBox="1">
            <a:spLocks noChangeArrowheads="1"/>
          </p:cNvSpPr>
          <p:nvPr/>
        </p:nvSpPr>
        <p:spPr bwMode="auto">
          <a:xfrm>
            <a:off x="304800" y="1403350"/>
            <a:ext cx="84772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/>
              <a:t># Ion thermal transport could be reduced to neoclassical level </a:t>
            </a:r>
          </a:p>
          <a:p>
            <a:r>
              <a:rPr lang="en-US" altLang="ja-JP" sz="2000" b="1"/>
              <a:t>   with </a:t>
            </a:r>
            <a:r>
              <a:rPr lang="en-US" altLang="ja-JP" sz="2000" b="1">
                <a:solidFill>
                  <a:srgbClr val="0000FF"/>
                </a:solidFill>
              </a:rPr>
              <a:t>Internal Transport Barrier(ITB</a:t>
            </a:r>
            <a:r>
              <a:rPr lang="en-US" altLang="ja-JP" sz="2000" b="1">
                <a:solidFill>
                  <a:srgbClr val="0000FF"/>
                </a:solidFill>
                <a:latin typeface="ＭＳ Ｐ明朝"/>
              </a:rPr>
              <a:t>’</a:t>
            </a:r>
            <a:r>
              <a:rPr lang="en-US" altLang="ja-JP" sz="2000" b="1">
                <a:solidFill>
                  <a:srgbClr val="0000FF"/>
                </a:solidFill>
              </a:rPr>
              <a:t>s)</a:t>
            </a:r>
            <a:r>
              <a:rPr lang="en-US" altLang="ja-JP" sz="2000" b="1"/>
              <a:t> in DIII-D</a:t>
            </a:r>
          </a:p>
          <a:p>
            <a:r>
              <a:rPr lang="en-US" altLang="ja-JP" sz="2000" b="1"/>
              <a:t># </a:t>
            </a:r>
            <a:r>
              <a:rPr lang="en-US" altLang="ja-JP" sz="2000" b="1">
                <a:solidFill>
                  <a:srgbClr val="0000FF"/>
                </a:solidFill>
              </a:rPr>
              <a:t>Electron ITB</a:t>
            </a:r>
            <a:r>
              <a:rPr lang="en-US" altLang="ja-JP" sz="2000" b="1">
                <a:solidFill>
                  <a:srgbClr val="0000FF"/>
                </a:solidFill>
                <a:latin typeface="ＭＳ Ｐ明朝"/>
              </a:rPr>
              <a:t>’</a:t>
            </a:r>
            <a:r>
              <a:rPr lang="en-US" altLang="ja-JP" sz="2000" b="1">
                <a:solidFill>
                  <a:srgbClr val="0000FF"/>
                </a:solidFill>
              </a:rPr>
              <a:t>s</a:t>
            </a:r>
            <a:r>
              <a:rPr lang="en-US" altLang="ja-JP" sz="2000" b="1"/>
              <a:t> are observed in JET tokamak ECH dominant </a:t>
            </a:r>
          </a:p>
          <a:p>
            <a:r>
              <a:rPr lang="en-US" altLang="ja-JP" sz="2000" b="1"/>
              <a:t>    discharges with</a:t>
            </a:r>
            <a:r>
              <a:rPr lang="en-US" altLang="ja-JP" sz="2000"/>
              <a:t> </a:t>
            </a:r>
          </a:p>
        </p:txBody>
      </p:sp>
      <p:graphicFrame>
        <p:nvGraphicFramePr>
          <p:cNvPr id="587780" name="Object 4"/>
          <p:cNvGraphicFramePr>
            <a:graphicFrameLocks noChangeAspect="1"/>
          </p:cNvGraphicFramePr>
          <p:nvPr/>
        </p:nvGraphicFramePr>
        <p:xfrm>
          <a:off x="2971800" y="2438400"/>
          <a:ext cx="838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0" name="数式" r:id="rId4" imgW="596900" imgH="177800" progId="Equation.3">
                  <p:embed/>
                </p:oleObj>
              </mc:Choice>
              <mc:Fallback>
                <p:oleObj name="数式" r:id="rId4" imgW="596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438400"/>
                        <a:ext cx="838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781" name="Text Box 5"/>
          <p:cNvSpPr txBox="1">
            <a:spLocks noChangeArrowheads="1"/>
          </p:cNvSpPr>
          <p:nvPr/>
        </p:nvSpPr>
        <p:spPr bwMode="auto">
          <a:xfrm>
            <a:off x="4500563" y="2420938"/>
            <a:ext cx="3887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ja-JP" altLang="en-US" sz="2000" b="1"/>
              <a:t>　　　　　　　　　　　　　　　　　　　　　</a:t>
            </a:r>
            <a:r>
              <a:rPr lang="en-US" altLang="ja-JP" sz="2000" b="1"/>
              <a:t># </a:t>
            </a:r>
            <a:r>
              <a:rPr lang="en-US" altLang="ja-JP" sz="2000" b="1">
                <a:solidFill>
                  <a:schemeClr val="hlink"/>
                </a:solidFill>
              </a:rPr>
              <a:t>ETG driven insta</a:t>
            </a:r>
            <a:r>
              <a:rPr lang="en-US" altLang="ja-JP" sz="2000" b="1"/>
              <a:t>. </a:t>
            </a:r>
            <a:endParaRPr lang="en-US" altLang="ja-JP" sz="2000"/>
          </a:p>
        </p:txBody>
      </p:sp>
      <p:sp>
        <p:nvSpPr>
          <p:cNvPr id="587782" name="Text Box 6"/>
          <p:cNvSpPr txBox="1">
            <a:spLocks noChangeArrowheads="1"/>
          </p:cNvSpPr>
          <p:nvPr/>
        </p:nvSpPr>
        <p:spPr bwMode="auto">
          <a:xfrm>
            <a:off x="4716463" y="3384550"/>
            <a:ext cx="42481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/>
              <a:t>ECH experiments in typical </a:t>
            </a:r>
          </a:p>
          <a:p>
            <a:r>
              <a:rPr lang="en-US" altLang="ja-JP" sz="2000" b="1"/>
              <a:t>Tokamaks</a:t>
            </a:r>
            <a:r>
              <a:rPr lang="en-US" altLang="ja-JP" sz="2000" b="1">
                <a:solidFill>
                  <a:schemeClr val="hlink"/>
                </a:solidFill>
              </a:rPr>
              <a:t>(ASDEX Upgrade,RTP,</a:t>
            </a:r>
          </a:p>
          <a:p>
            <a:r>
              <a:rPr lang="en-US" altLang="ja-JP" sz="2000" b="1">
                <a:solidFill>
                  <a:schemeClr val="hlink"/>
                </a:solidFill>
              </a:rPr>
              <a:t>FTU, TCV,etc.)</a:t>
            </a:r>
            <a:r>
              <a:rPr lang="en-US" altLang="ja-JP" sz="2000" b="1"/>
              <a:t>      </a:t>
            </a:r>
            <a:endParaRPr lang="en-US" altLang="ja-JP" sz="2000"/>
          </a:p>
          <a:p>
            <a:endParaRPr lang="en-US" altLang="ja-JP" sz="2000"/>
          </a:p>
        </p:txBody>
      </p:sp>
      <p:sp>
        <p:nvSpPr>
          <p:cNvPr id="587783" name="Text Box 7"/>
          <p:cNvSpPr txBox="1">
            <a:spLocks noChangeArrowheads="1"/>
          </p:cNvSpPr>
          <p:nvPr/>
        </p:nvSpPr>
        <p:spPr bwMode="auto">
          <a:xfrm>
            <a:off x="4716463" y="4724400"/>
            <a:ext cx="3959993" cy="2000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</a:rPr>
              <a:t>All four machines clearly show </a:t>
            </a:r>
          </a:p>
          <a:p>
            <a:r>
              <a:rPr lang="en-US" altLang="ja-JP" sz="2000" b="1" dirty="0">
                <a:solidFill>
                  <a:srgbClr val="FF0000"/>
                </a:solidFill>
              </a:rPr>
              <a:t>a strong increase of electron </a:t>
            </a:r>
          </a:p>
          <a:p>
            <a:r>
              <a:rPr lang="en-US" altLang="ja-JP" sz="2000" b="1" dirty="0">
                <a:solidFill>
                  <a:srgbClr val="FF0000"/>
                </a:solidFill>
              </a:rPr>
              <a:t>transport above a threshold </a:t>
            </a:r>
          </a:p>
          <a:p>
            <a:r>
              <a:rPr lang="en-US" altLang="ja-JP" sz="2000" b="1" dirty="0">
                <a:solidFill>
                  <a:srgbClr val="FF0000"/>
                </a:solidFill>
              </a:rPr>
              <a:t>in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en-US" altLang="ja-JP" sz="2400" b="1" dirty="0" smtClean="0"/>
              <a:t>Offset Linear Dependence</a:t>
            </a:r>
            <a:endParaRPr lang="en-US" altLang="ja-JP" sz="2400" b="1" dirty="0"/>
          </a:p>
        </p:txBody>
      </p:sp>
      <p:graphicFrame>
        <p:nvGraphicFramePr>
          <p:cNvPr id="587784" name="Object 8"/>
          <p:cNvGraphicFramePr>
            <a:graphicFrameLocks noChangeAspect="1"/>
          </p:cNvGraphicFramePr>
          <p:nvPr/>
        </p:nvGraphicFramePr>
        <p:xfrm>
          <a:off x="5435600" y="5805488"/>
          <a:ext cx="457200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1" name="数式" r:id="rId6" imgW="381000" imgH="203200" progId="Equation.3">
                  <p:embed/>
                </p:oleObj>
              </mc:Choice>
              <mc:Fallback>
                <p:oleObj name="数式" r:id="rId6" imgW="381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5805488"/>
                        <a:ext cx="457200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7785" name="Picture 9" descr="チュートリアル図２８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738"/>
            <a:ext cx="4608513" cy="400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1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332656"/>
            <a:ext cx="8581866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Basis for Classical, Neoclassical and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Anomalous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Transports </a:t>
            </a: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in Torus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Plasmas</a:t>
            </a:r>
            <a:endParaRPr lang="en-US" altLang="ja-JP" sz="3200" b="1" kern="0" dirty="0">
              <a:solidFill>
                <a:srgbClr val="FF0000"/>
              </a:solidFill>
              <a:ea typeface="ＭＳ Ｐゴシック" pitchFamily="50" charset="-128"/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ja-JP" altLang="en-US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　　　　　　       </a:t>
            </a:r>
            <a:r>
              <a:rPr lang="en-US" altLang="ja-JP" sz="3200" b="1" kern="0" dirty="0" err="1" smtClean="0">
                <a:ea typeface="ＭＳ Ｐゴシック" pitchFamily="50" charset="-128"/>
              </a:rPr>
              <a:t>Heiji</a:t>
            </a:r>
            <a:r>
              <a:rPr lang="en-US" altLang="ja-JP" sz="3200" b="1" kern="0" dirty="0" smtClean="0">
                <a:ea typeface="ＭＳ Ｐゴシック" pitchFamily="50" charset="-128"/>
              </a:rPr>
              <a:t> </a:t>
            </a:r>
            <a:r>
              <a:rPr lang="en-US" altLang="ja-JP" sz="3200" b="1" kern="0" dirty="0" err="1" smtClean="0">
                <a:ea typeface="ＭＳ Ｐゴシック" pitchFamily="50" charset="-128"/>
              </a:rPr>
              <a:t>sanuki</a:t>
            </a:r>
            <a:endParaRPr lang="en-US" altLang="ja-JP" sz="3200" b="1" kern="0" dirty="0" smtClean="0">
              <a:ea typeface="ＭＳ Ｐゴシック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1784705"/>
            <a:ext cx="85334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 smtClean="0">
                <a:solidFill>
                  <a:srgbClr val="FF0000"/>
                </a:solidFill>
              </a:rPr>
              <a:t>Part 1:</a:t>
            </a:r>
          </a:p>
          <a:p>
            <a:r>
              <a:rPr lang="en-US" altLang="ja-JP" sz="2400" b="1" dirty="0" smtClean="0"/>
              <a:t>Basis of transport  theory, Classical Diffusion</a:t>
            </a:r>
          </a:p>
          <a:p>
            <a:r>
              <a:rPr lang="en-US" altLang="ja-JP" sz="2400" b="1" u="sng" dirty="0" smtClean="0">
                <a:solidFill>
                  <a:srgbClr val="FF0000"/>
                </a:solidFill>
              </a:rPr>
              <a:t>Part2-1:</a:t>
            </a:r>
          </a:p>
          <a:p>
            <a:r>
              <a:rPr lang="en-US" altLang="ja-JP" sz="2400" b="1" dirty="0" smtClean="0"/>
              <a:t>Neoclassical Transport in </a:t>
            </a:r>
            <a:r>
              <a:rPr lang="en-US" altLang="ja-JP" sz="2400" b="1" dirty="0" err="1" smtClean="0"/>
              <a:t>Tokamaks</a:t>
            </a:r>
            <a:r>
              <a:rPr lang="en-US" altLang="ja-JP" sz="2400" b="1" dirty="0" smtClean="0"/>
              <a:t> and Helical Systems</a:t>
            </a:r>
          </a:p>
          <a:p>
            <a:r>
              <a:rPr lang="en-US" altLang="ja-JP" sz="28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800" b="1" u="sng" dirty="0" smtClean="0">
                <a:solidFill>
                  <a:srgbClr val="0070C0"/>
                </a:solidFill>
              </a:rPr>
              <a:t>Part2-2:</a:t>
            </a:r>
          </a:p>
          <a:p>
            <a:r>
              <a:rPr kumimoji="1" lang="en-US" altLang="ja-JP" sz="2800" b="1" dirty="0" smtClean="0"/>
              <a:t>Fluctuation Loss, </a:t>
            </a:r>
            <a:r>
              <a:rPr kumimoji="1" lang="en-US" altLang="ja-JP" sz="2800" b="1" dirty="0" err="1" smtClean="0"/>
              <a:t>Bohm</a:t>
            </a:r>
            <a:r>
              <a:rPr kumimoji="1" lang="en-US" altLang="ja-JP" sz="2800" b="1" dirty="0" smtClean="0"/>
              <a:t>, Gyro-</a:t>
            </a:r>
            <a:r>
              <a:rPr kumimoji="1" lang="en-US" altLang="ja-JP" sz="2800" b="1" dirty="0" err="1" smtClean="0"/>
              <a:t>Bohm</a:t>
            </a:r>
            <a:r>
              <a:rPr kumimoji="1" lang="en-US" altLang="ja-JP" sz="2800" b="1" dirty="0" smtClean="0"/>
              <a:t> Diffusion and Convective </a:t>
            </a:r>
            <a:r>
              <a:rPr lang="en-US" altLang="ja-JP" sz="2800" b="1" dirty="0" smtClean="0"/>
              <a:t>Loss etc.</a:t>
            </a:r>
          </a:p>
          <a:p>
            <a:endParaRPr kumimoji="1" lang="en-US" altLang="ja-JP" sz="2400" b="1" dirty="0"/>
          </a:p>
          <a:p>
            <a:r>
              <a:rPr lang="en-US" altLang="ja-JP" sz="2400" b="1" dirty="0" smtClean="0">
                <a:solidFill>
                  <a:srgbClr val="0070C0"/>
                </a:solidFill>
              </a:rPr>
              <a:t>Understanding of physics in transport process is one of the key issues  associated with confinement improvement and/or</a:t>
            </a:r>
          </a:p>
          <a:p>
            <a:r>
              <a:rPr kumimoji="1" lang="en-US" altLang="ja-JP" sz="2400" b="1" dirty="0" smtClean="0">
                <a:solidFill>
                  <a:srgbClr val="0070C0"/>
                </a:solidFill>
              </a:rPr>
              <a:t>Device performance in fusion plasmas.</a:t>
            </a:r>
          </a:p>
          <a:p>
            <a:r>
              <a:rPr lang="en-US" altLang="ja-JP" sz="2400" b="1" dirty="0" smtClean="0">
                <a:solidFill>
                  <a:srgbClr val="0070C0"/>
                </a:solidFill>
              </a:rPr>
              <a:t>In this lecture, some fundamental equations and physics involved in transport process are briefly reviewed. 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81000"/>
            <a:ext cx="7834064" cy="677863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     Experimental Observations in DIII-D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94184" y="1268760"/>
            <a:ext cx="8640960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Experiment employed off-axis ECH heating to change local value of </a:t>
            </a:r>
          </a:p>
          <a:p>
            <a:r>
              <a:rPr lang="en-US" altLang="ja-JP" sz="2400" b="1" dirty="0" smtClean="0">
                <a:solidFill>
                  <a:srgbClr val="FF0000"/>
                </a:solidFill>
              </a:rPr>
              <a:t>H</a:t>
            </a:r>
            <a:r>
              <a:rPr lang="en-US" altLang="ja-JP" sz="2400" b="1" dirty="0" smtClean="0">
                <a:solidFill>
                  <a:srgbClr val="0000FF"/>
                </a:solidFill>
              </a:rPr>
              <a:t>eat </a:t>
            </a:r>
            <a:r>
              <a:rPr lang="en-US" altLang="ja-JP" sz="2400" b="1" dirty="0" smtClean="0">
                <a:solidFill>
                  <a:srgbClr val="FF0000"/>
                </a:solidFill>
              </a:rPr>
              <a:t>P</a:t>
            </a:r>
            <a:r>
              <a:rPr lang="en-US" altLang="ja-JP" sz="2400" b="1" dirty="0" smtClean="0">
                <a:solidFill>
                  <a:srgbClr val="0000FF"/>
                </a:solidFill>
              </a:rPr>
              <a:t>ulse Diffusivity Model </a:t>
            </a:r>
            <a:r>
              <a:rPr lang="en-US" altLang="ja-JP" sz="2400" dirty="0" smtClean="0"/>
              <a:t>is proposed</a:t>
            </a:r>
          </a:p>
          <a:p>
            <a:endParaRPr kumimoji="1" lang="en-US" altLang="ja-JP" sz="3200" b="1" dirty="0">
              <a:solidFill>
                <a:srgbClr val="0000FF"/>
              </a:solidFill>
            </a:endParaRPr>
          </a:p>
          <a:p>
            <a:r>
              <a:rPr lang="en-US" altLang="ja-JP" sz="2400" b="1" dirty="0" smtClean="0">
                <a:solidFill>
                  <a:srgbClr val="0000FF"/>
                </a:solidFill>
              </a:rPr>
              <a:t>         </a:t>
            </a:r>
            <a:endParaRPr kumimoji="1" lang="ja-JP" altLang="en-US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787417"/>
              </p:ext>
            </p:extLst>
          </p:nvPr>
        </p:nvGraphicFramePr>
        <p:xfrm>
          <a:off x="2843808" y="1628800"/>
          <a:ext cx="482600" cy="378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8" name="数式" r:id="rId3" imgW="482400" imgH="228600" progId="Equation.3">
                  <p:embed/>
                </p:oleObj>
              </mc:Choice>
              <mc:Fallback>
                <p:oleObj name="数式" r:id="rId3" imgW="48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8" y="1628800"/>
                        <a:ext cx="482600" cy="378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280776"/>
              </p:ext>
            </p:extLst>
          </p:nvPr>
        </p:nvGraphicFramePr>
        <p:xfrm>
          <a:off x="521296" y="2442587"/>
          <a:ext cx="8280920" cy="589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9" name="数式" r:id="rId5" imgW="3568680" imgH="253800" progId="Equation.3">
                  <p:embed/>
                </p:oleObj>
              </mc:Choice>
              <mc:Fallback>
                <p:oleObj name="数式" r:id="rId5" imgW="35686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296" y="2442587"/>
                        <a:ext cx="8280920" cy="589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6195" name="Picture 3" descr="E:\figur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" y="3053680"/>
            <a:ext cx="7477348" cy="268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76920" y="5589240"/>
            <a:ext cx="8964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0000"/>
                </a:solidFill>
              </a:rPr>
              <a:t># No clear evidence of an inverse critical scale length on heat </a:t>
            </a:r>
          </a:p>
          <a:p>
            <a:r>
              <a:rPr lang="en-US" altLang="ja-JP" sz="2000" b="1" dirty="0" smtClean="0">
                <a:solidFill>
                  <a:srgbClr val="FF0000"/>
                </a:solidFill>
              </a:rPr>
              <a:t>  diffusivity  was observed </a:t>
            </a:r>
            <a:r>
              <a:rPr kumimoji="1" lang="en-US" altLang="ja-JP" sz="2000" b="1" dirty="0" smtClean="0">
                <a:solidFill>
                  <a:srgbClr val="FF0000"/>
                </a:solidFill>
              </a:rPr>
              <a:t>in DIII-D experiments</a:t>
            </a:r>
          </a:p>
          <a:p>
            <a:r>
              <a:rPr lang="en-US" altLang="ja-JP" sz="2000" b="1" dirty="0" smtClean="0">
                <a:solidFill>
                  <a:srgbClr val="0000FF"/>
                </a:solidFill>
              </a:rPr>
              <a:t># More improved theory and experimental fine data are needed</a:t>
            </a:r>
            <a:endParaRPr kumimoji="1" lang="en-US" altLang="ja-JP" sz="2000" b="1" dirty="0" smtClean="0">
              <a:solidFill>
                <a:srgbClr val="0000FF"/>
              </a:solidFill>
            </a:endParaRPr>
          </a:p>
          <a:p>
            <a:endParaRPr kumimoji="1" lang="ja-JP" altLang="en-US" sz="20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489676" y="4005064"/>
            <a:ext cx="1654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smtClean="0">
                <a:solidFill>
                  <a:srgbClr val="0000FF"/>
                </a:solidFill>
              </a:rPr>
              <a:t>JET ECH</a:t>
            </a:r>
          </a:p>
          <a:p>
            <a:r>
              <a:rPr lang="en-US" altLang="ja-JP" sz="1800" b="1" dirty="0" smtClean="0">
                <a:solidFill>
                  <a:srgbClr val="0000FF"/>
                </a:solidFill>
              </a:rPr>
              <a:t>Experiment</a:t>
            </a:r>
            <a:endParaRPr kumimoji="1" lang="ja-JP" altLang="en-US" sz="1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3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Simulation Models for Turbulent Plasmas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5054" y="1412776"/>
            <a:ext cx="85724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2</a:t>
            </a:r>
            <a:r>
              <a:rPr kumimoji="1" lang="ja-JP" altLang="en-US" sz="2400" b="1" dirty="0" smtClean="0"/>
              <a:t>）</a:t>
            </a:r>
            <a:r>
              <a:rPr lang="en-US" altLang="ja-JP" sz="2400" b="1" u="sng" dirty="0"/>
              <a:t>Full Orbit  Particle Model</a:t>
            </a:r>
            <a:r>
              <a:rPr lang="en-US" altLang="ja-JP" sz="2400" b="1" dirty="0" smtClean="0"/>
              <a:t>:</a:t>
            </a:r>
          </a:p>
          <a:p>
            <a:r>
              <a:rPr lang="en-US" altLang="ja-JP" sz="2400" u="sng" dirty="0" smtClean="0"/>
              <a:t>References</a:t>
            </a:r>
            <a:r>
              <a:rPr lang="en-US" altLang="ja-JP" sz="2400" dirty="0" smtClean="0"/>
              <a:t>: </a:t>
            </a:r>
          </a:p>
          <a:p>
            <a:r>
              <a:rPr lang="en-US" altLang="ja-JP" sz="2400" dirty="0" smtClean="0"/>
              <a:t>1)</a:t>
            </a:r>
            <a:r>
              <a:rPr lang="en-US" altLang="ja-JP" sz="2400" dirty="0" err="1" smtClean="0"/>
              <a:t>R.W.Hockney</a:t>
            </a:r>
            <a:r>
              <a:rPr lang="en-US" altLang="ja-JP" sz="2400" dirty="0" smtClean="0"/>
              <a:t> and </a:t>
            </a:r>
            <a:r>
              <a:rPr lang="en-US" altLang="ja-JP" sz="2400" dirty="0" err="1" smtClean="0"/>
              <a:t>J.W.Eastwood</a:t>
            </a:r>
            <a:r>
              <a:rPr lang="en-US" altLang="ja-JP" sz="2400" dirty="0" smtClean="0"/>
              <a:t>,” </a:t>
            </a:r>
            <a:r>
              <a:rPr lang="en-US" altLang="ja-JP" sz="2400" dirty="0" err="1" smtClean="0"/>
              <a:t>Coumputer</a:t>
            </a:r>
            <a:r>
              <a:rPr lang="en-US" altLang="ja-JP" sz="2400" dirty="0" smtClean="0"/>
              <a:t> </a:t>
            </a:r>
          </a:p>
          <a:p>
            <a:r>
              <a:rPr lang="en-US" altLang="ja-JP" sz="2400" dirty="0" smtClean="0"/>
              <a:t>Simulation using Particles”, </a:t>
            </a:r>
            <a:r>
              <a:rPr lang="en-US" altLang="ja-JP" sz="2400" dirty="0" err="1" smtClean="0"/>
              <a:t>MacGraw</a:t>
            </a:r>
            <a:r>
              <a:rPr lang="en-US" altLang="ja-JP" sz="2400" dirty="0" smtClean="0"/>
              <a:t>-Hill, New York(1981)</a:t>
            </a:r>
          </a:p>
          <a:p>
            <a:r>
              <a:rPr lang="en-US" altLang="ja-JP" sz="2400" dirty="0" smtClean="0">
                <a:solidFill>
                  <a:srgbClr val="00B0F0"/>
                </a:solidFill>
              </a:rPr>
              <a:t>This model is characterized by introducing “ </a:t>
            </a:r>
            <a:r>
              <a:rPr lang="en-US" altLang="ja-JP" sz="2400" dirty="0" smtClean="0">
                <a:solidFill>
                  <a:srgbClr val="FF0000"/>
                </a:solidFill>
              </a:rPr>
              <a:t>Super-particle</a:t>
            </a:r>
            <a:r>
              <a:rPr lang="en-US" altLang="ja-JP" sz="2400" dirty="0" smtClean="0">
                <a:solidFill>
                  <a:srgbClr val="00B0F0"/>
                </a:solidFill>
              </a:rPr>
              <a:t>” and “</a:t>
            </a:r>
            <a:r>
              <a:rPr lang="en-US" altLang="ja-JP" sz="2400" dirty="0" smtClean="0">
                <a:solidFill>
                  <a:srgbClr val="FF0000"/>
                </a:solidFill>
              </a:rPr>
              <a:t>Shaping Factor</a:t>
            </a:r>
            <a:r>
              <a:rPr lang="en-US" altLang="ja-JP" sz="2400" dirty="0" smtClean="0">
                <a:solidFill>
                  <a:srgbClr val="00B0F0"/>
                </a:solidFill>
              </a:rPr>
              <a:t>” and study wave phenomena with long wavelength</a:t>
            </a:r>
          </a:p>
          <a:p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kumimoji="1" lang="en-US" altLang="ja-JP" sz="2400" dirty="0" smtClean="0"/>
              <a:t>2)H. </a:t>
            </a:r>
            <a:r>
              <a:rPr kumimoji="1" lang="en-US" altLang="ja-JP" sz="2400" dirty="0" err="1" smtClean="0"/>
              <a:t>Naitou</a:t>
            </a:r>
            <a:r>
              <a:rPr lang="en-US" altLang="ja-JP" sz="2400" dirty="0"/>
              <a:t>: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J.Plasma</a:t>
            </a:r>
            <a:r>
              <a:rPr kumimoji="1" lang="en-US" altLang="ja-JP" sz="2400" dirty="0" smtClean="0"/>
              <a:t> Fusion Res. 74.470(1998)</a:t>
            </a:r>
          </a:p>
          <a:p>
            <a:endParaRPr kumimoji="1" lang="en-US" altLang="ja-JP" sz="2400" dirty="0" smtClean="0"/>
          </a:p>
          <a:p>
            <a:r>
              <a:rPr lang="en-US" altLang="ja-JP" sz="2400" u="sng" dirty="0" smtClean="0">
                <a:solidFill>
                  <a:srgbClr val="0070C0"/>
                </a:solidFill>
              </a:rPr>
              <a:t>Some limitations</a:t>
            </a:r>
            <a:r>
              <a:rPr lang="en-US" altLang="ja-JP" sz="2400" dirty="0" smtClean="0"/>
              <a:t>:</a:t>
            </a:r>
          </a:p>
          <a:p>
            <a:r>
              <a:rPr kumimoji="1" lang="en-US" altLang="ja-JP" sz="2400" b="1" dirty="0" smtClean="0"/>
              <a:t># Short wavelength  modes are hardly studied</a:t>
            </a:r>
          </a:p>
          <a:p>
            <a:r>
              <a:rPr lang="en-US" altLang="ja-JP" sz="2400" b="1" dirty="0" smtClean="0"/>
              <a:t># CPU time  is huge, for</a:t>
            </a:r>
            <a:endParaRPr kumimoji="1" lang="en-US" altLang="ja-JP" sz="2400" b="1" dirty="0" smtClean="0"/>
          </a:p>
          <a:p>
            <a:endParaRPr kumimoji="1" lang="en-US" altLang="ja-JP" sz="2400" b="1" dirty="0" smtClean="0"/>
          </a:p>
          <a:p>
            <a:endParaRPr kumimoji="1" lang="ja-JP" altLang="en-US" sz="2400" b="1" dirty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144664"/>
              </p:ext>
            </p:extLst>
          </p:nvPr>
        </p:nvGraphicFramePr>
        <p:xfrm>
          <a:off x="4328362" y="5589240"/>
          <a:ext cx="6858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" name="数式" r:id="rId3" imgW="685800" imgH="266400" progId="Equation.3">
                  <p:embed/>
                </p:oleObj>
              </mc:Choice>
              <mc:Fallback>
                <p:oleObj name="数式" r:id="rId3" imgW="68580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8362" y="5589240"/>
                        <a:ext cx="6858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10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Simulation Models for Turbulent Plasmas(continued)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426666"/>
            <a:ext cx="87779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2</a:t>
            </a:r>
            <a:r>
              <a:rPr kumimoji="1" lang="ja-JP" altLang="en-US" sz="2400" b="1" dirty="0" smtClean="0"/>
              <a:t>）</a:t>
            </a:r>
            <a:r>
              <a:rPr lang="en-US" altLang="ja-JP" sz="2400" b="1" u="sng" dirty="0"/>
              <a:t>Full Orbit  Particle Model</a:t>
            </a:r>
            <a:r>
              <a:rPr lang="en-US" altLang="ja-JP" sz="2400" b="1" dirty="0" smtClean="0"/>
              <a:t>:</a:t>
            </a:r>
          </a:p>
          <a:p>
            <a:r>
              <a:rPr lang="en-US" altLang="ja-JP" sz="2400" b="1" dirty="0" smtClean="0">
                <a:solidFill>
                  <a:srgbClr val="FF0000"/>
                </a:solidFill>
              </a:rPr>
              <a:t>“</a:t>
            </a:r>
            <a:r>
              <a:rPr lang="en-US" altLang="ja-JP" sz="2400" b="1" dirty="0" err="1" smtClean="0">
                <a:solidFill>
                  <a:srgbClr val="FF0000"/>
                </a:solidFill>
              </a:rPr>
              <a:t>Toroidal</a:t>
            </a:r>
            <a:r>
              <a:rPr lang="en-US" altLang="ja-JP" sz="2400" b="1" dirty="0" smtClean="0">
                <a:solidFill>
                  <a:srgbClr val="FF0000"/>
                </a:solidFill>
              </a:rPr>
              <a:t> Particle Code(TPC)”</a:t>
            </a:r>
          </a:p>
          <a:p>
            <a:r>
              <a:rPr lang="en-US" altLang="ja-JP" sz="2400" b="1" dirty="0" smtClean="0">
                <a:solidFill>
                  <a:srgbClr val="0070C0"/>
                </a:solidFill>
              </a:rPr>
              <a:t># Study electrostatic turbulence, excluding electromagnetic effect</a:t>
            </a:r>
          </a:p>
          <a:p>
            <a:r>
              <a:rPr lang="en-US" altLang="ja-JP" sz="2400" b="1" dirty="0" smtClean="0">
                <a:solidFill>
                  <a:srgbClr val="0070C0"/>
                </a:solidFill>
              </a:rPr>
              <a:t># Using </a:t>
            </a:r>
            <a:r>
              <a:rPr lang="en-US" altLang="ja-JP" sz="2400" b="1" dirty="0">
                <a:solidFill>
                  <a:srgbClr val="0070C0"/>
                </a:solidFill>
              </a:rPr>
              <a:t>P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oisson equation instead of  Maxwell equations</a:t>
            </a:r>
          </a:p>
          <a:p>
            <a:r>
              <a:rPr lang="en-US" altLang="ja-JP" sz="2400" u="sng" dirty="0" smtClean="0"/>
              <a:t>References</a:t>
            </a:r>
            <a:r>
              <a:rPr lang="en-US" altLang="ja-JP" sz="2400" dirty="0" smtClean="0"/>
              <a:t>: </a:t>
            </a:r>
          </a:p>
          <a:p>
            <a:r>
              <a:rPr lang="en-US" altLang="ja-JP" sz="2400" dirty="0" smtClean="0"/>
              <a:t>1) </a:t>
            </a:r>
            <a:r>
              <a:rPr lang="en-US" altLang="ja-JP" sz="2400" dirty="0" err="1" smtClean="0"/>
              <a:t>M.J.LeBrun</a:t>
            </a:r>
            <a:r>
              <a:rPr lang="en-US" altLang="ja-JP" sz="2400" dirty="0" smtClean="0"/>
              <a:t> et al., PF B5,752(1993)</a:t>
            </a:r>
          </a:p>
          <a:p>
            <a:r>
              <a:rPr kumimoji="1" lang="en-US" altLang="ja-JP" sz="2400" dirty="0" smtClean="0"/>
              <a:t>2)Y. </a:t>
            </a:r>
            <a:r>
              <a:rPr kumimoji="1" lang="en-US" altLang="ja-JP" sz="2400" dirty="0" err="1" smtClean="0"/>
              <a:t>Kishimoto</a:t>
            </a:r>
            <a:r>
              <a:rPr kumimoji="1" lang="en-US" altLang="ja-JP" sz="2400" dirty="0" smtClean="0"/>
              <a:t> et al. Plasma Phys. Contr. Fusion 40, A&amp;&amp;#(1998)</a:t>
            </a:r>
          </a:p>
          <a:p>
            <a:r>
              <a:rPr lang="en-US" altLang="ja-JP" sz="2400" dirty="0" smtClean="0">
                <a:solidFill>
                  <a:srgbClr val="0070C0"/>
                </a:solidFill>
              </a:rPr>
              <a:t>“ ITG mode in </a:t>
            </a:r>
            <a:r>
              <a:rPr lang="en-US" altLang="ja-JP" sz="2400" dirty="0" err="1" smtClean="0">
                <a:solidFill>
                  <a:srgbClr val="0070C0"/>
                </a:solidFill>
              </a:rPr>
              <a:t>tokamak</a:t>
            </a:r>
            <a:r>
              <a:rPr lang="en-US" altLang="ja-JP" sz="2400" dirty="0" smtClean="0">
                <a:solidFill>
                  <a:srgbClr val="0070C0"/>
                </a:solidFill>
              </a:rPr>
              <a:t>”, </a:t>
            </a:r>
            <a:r>
              <a:rPr lang="en-US" altLang="ja-JP" sz="2400" dirty="0" smtClean="0"/>
              <a:t>electrons are adiabatic fluid </a:t>
            </a:r>
            <a:r>
              <a:rPr lang="en-US" altLang="ja-JP" sz="2400" dirty="0"/>
              <a:t>(</a:t>
            </a:r>
            <a:r>
              <a:rPr lang="en-US" altLang="ja-JP" sz="2400" dirty="0" smtClean="0"/>
              <a:t> assumed)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endParaRPr kumimoji="1" lang="en-US" altLang="ja-JP" sz="2400" b="1" dirty="0" smtClean="0"/>
          </a:p>
          <a:p>
            <a:endParaRPr kumimoji="1" lang="ja-JP" altLang="en-US" sz="24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" y="4510828"/>
            <a:ext cx="5508104" cy="213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5364088" y="4528879"/>
            <a:ext cx="3617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Electrostatic Potential plot</a:t>
            </a:r>
          </a:p>
          <a:p>
            <a:r>
              <a:rPr lang="en-US" altLang="ja-JP" sz="2400" dirty="0">
                <a:solidFill>
                  <a:srgbClr val="FF0000"/>
                </a:solidFill>
              </a:rPr>
              <a:t>i</a:t>
            </a:r>
            <a:r>
              <a:rPr lang="en-US" altLang="ja-JP" sz="2400" dirty="0" smtClean="0">
                <a:solidFill>
                  <a:srgbClr val="FF0000"/>
                </a:solidFill>
              </a:rPr>
              <a:t>n negative shear </a:t>
            </a:r>
            <a:r>
              <a:rPr lang="en-US" altLang="ja-JP" sz="2400" dirty="0" err="1" smtClean="0">
                <a:solidFill>
                  <a:srgbClr val="FF0000"/>
                </a:solidFill>
              </a:rPr>
              <a:t>tokamak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76057" y="5589240"/>
            <a:ext cx="3905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0070C0"/>
                </a:solidFill>
              </a:rPr>
              <a:t>“Discontinuity around </a:t>
            </a:r>
          </a:p>
          <a:p>
            <a:r>
              <a:rPr kumimoji="1" lang="en-US" altLang="ja-JP" sz="2400" b="1" dirty="0" smtClean="0">
                <a:solidFill>
                  <a:srgbClr val="0070C0"/>
                </a:solidFill>
              </a:rPr>
              <a:t>minimum -q </a:t>
            </a:r>
            <a:r>
              <a:rPr lang="en-US" altLang="ja-JP" sz="2400" b="1" dirty="0">
                <a:solidFill>
                  <a:srgbClr val="0070C0"/>
                </a:solidFill>
              </a:rPr>
              <a:t>s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urface in </a:t>
            </a:r>
          </a:p>
          <a:p>
            <a:r>
              <a:rPr lang="en-US" altLang="ja-JP" sz="2400" b="1" dirty="0" err="1" smtClean="0">
                <a:solidFill>
                  <a:srgbClr val="0070C0"/>
                </a:solidFill>
              </a:rPr>
              <a:t>qusi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-stationary state”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553160"/>
              </p:ext>
            </p:extLst>
          </p:nvPr>
        </p:nvGraphicFramePr>
        <p:xfrm>
          <a:off x="3248546" y="4805835"/>
          <a:ext cx="774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name="数式" r:id="rId4" imgW="774360" imgH="215640" progId="Equation.3">
                  <p:embed/>
                </p:oleObj>
              </mc:Choice>
              <mc:Fallback>
                <p:oleObj name="数式" r:id="rId4" imgW="77436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8546" y="4805835"/>
                        <a:ext cx="774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0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332656"/>
            <a:ext cx="858186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      </a:t>
            </a:r>
            <a:r>
              <a:rPr lang="ja-JP" altLang="en-US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Ｔ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opics</a:t>
            </a:r>
            <a:r>
              <a:rPr lang="ja-JP" altLang="en-US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on Zonal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Flow(Convective cell)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0614" y="1700808"/>
            <a:ext cx="858186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u="sng" dirty="0" smtClean="0">
                <a:solidFill>
                  <a:srgbClr val="FF0000"/>
                </a:solidFill>
              </a:rPr>
              <a:t>Hasegawa-</a:t>
            </a:r>
            <a:r>
              <a:rPr kumimoji="1" lang="en-US" altLang="ja-JP" sz="2800" b="1" u="sng" dirty="0" err="1" smtClean="0">
                <a:solidFill>
                  <a:srgbClr val="FF0000"/>
                </a:solidFill>
              </a:rPr>
              <a:t>Mima</a:t>
            </a:r>
            <a:r>
              <a:rPr kumimoji="1" lang="en-US" altLang="ja-JP" sz="2800" b="1" u="sng" dirty="0" smtClean="0">
                <a:solidFill>
                  <a:srgbClr val="FF0000"/>
                </a:solidFill>
              </a:rPr>
              <a:t> equation </a:t>
            </a:r>
            <a:r>
              <a:rPr kumimoji="1" lang="en-US" altLang="ja-JP" sz="2800" b="1" dirty="0" smtClean="0">
                <a:solidFill>
                  <a:srgbClr val="0070C0"/>
                </a:solidFill>
              </a:rPr>
              <a:t>in turbulent Plasmas</a:t>
            </a:r>
          </a:p>
          <a:p>
            <a:endParaRPr lang="en-US" altLang="ja-JP" sz="2800" b="1" dirty="0">
              <a:solidFill>
                <a:srgbClr val="0070C0"/>
              </a:solidFill>
            </a:endParaRPr>
          </a:p>
          <a:p>
            <a:r>
              <a:rPr kumimoji="1" lang="en-US" altLang="ja-JP" sz="2400" b="1" i="1" u="sng" dirty="0" smtClean="0"/>
              <a:t>References</a:t>
            </a:r>
          </a:p>
          <a:p>
            <a:pPr marL="457200" indent="-457200">
              <a:buAutoNum type="arabicParenR"/>
            </a:pPr>
            <a:r>
              <a:rPr kumimoji="1" lang="en-US" altLang="ja-JP" sz="2400" b="1" dirty="0" smtClean="0"/>
              <a:t>A. Hasegawa and K. </a:t>
            </a:r>
            <a:r>
              <a:rPr kumimoji="1" lang="en-US" altLang="ja-JP" sz="2400" b="1" dirty="0" err="1" smtClean="0"/>
              <a:t>Mima</a:t>
            </a:r>
            <a:r>
              <a:rPr kumimoji="1" lang="en-US" altLang="ja-JP" sz="2400" b="1" dirty="0" smtClean="0"/>
              <a:t>, PF 21,87(1978)</a:t>
            </a:r>
            <a:endParaRPr lang="en-US" altLang="ja-JP" sz="2400" b="1" dirty="0"/>
          </a:p>
          <a:p>
            <a:pPr marL="457200" indent="-457200">
              <a:buAutoNum type="arabicParenR"/>
            </a:pPr>
            <a:r>
              <a:rPr kumimoji="1" lang="en-US" altLang="ja-JP" sz="2400" b="1" dirty="0" err="1" smtClean="0"/>
              <a:t>A.Hasegawa</a:t>
            </a:r>
            <a:r>
              <a:rPr kumimoji="1" lang="en-US" altLang="ja-JP" sz="2400" b="1" dirty="0" smtClean="0"/>
              <a:t>, C.G. </a:t>
            </a:r>
            <a:r>
              <a:rPr kumimoji="1" lang="en-US" altLang="ja-JP" sz="2400" b="1" dirty="0" err="1" smtClean="0"/>
              <a:t>Maclennan</a:t>
            </a:r>
            <a:r>
              <a:rPr kumimoji="1" lang="en-US" altLang="ja-JP" sz="2400" b="1" dirty="0" smtClean="0"/>
              <a:t> and Y. Kodama, PF22,2122(1979)</a:t>
            </a:r>
          </a:p>
          <a:p>
            <a:endParaRPr lang="en-US" altLang="ja-JP" sz="2400" b="1" dirty="0"/>
          </a:p>
          <a:p>
            <a:r>
              <a:rPr lang="en-US" altLang="ja-JP" sz="2400" b="1" u="sng" dirty="0" err="1" smtClean="0"/>
              <a:t>Assumpitons</a:t>
            </a:r>
            <a:r>
              <a:rPr lang="en-US" altLang="ja-JP" sz="2400" b="1" u="sng" dirty="0" smtClean="0"/>
              <a:t> involved in Model:</a:t>
            </a:r>
          </a:p>
          <a:p>
            <a:r>
              <a:rPr kumimoji="1" lang="en-US" altLang="ja-JP" sz="2400" dirty="0" smtClean="0"/>
              <a:t>1)Continuity eq. for ions,  2)ion inertia  effect parallel to B is neglected, 3)</a:t>
            </a:r>
            <a:r>
              <a:rPr lang="en-US" altLang="ja-JP" sz="2400" dirty="0" smtClean="0"/>
              <a:t> ions: cold, 4) electron : Boltzmann distribution,</a:t>
            </a:r>
          </a:p>
          <a:p>
            <a:r>
              <a:rPr lang="en-US" altLang="ja-JP" sz="2400" dirty="0" smtClean="0"/>
              <a:t>4) ordering: </a:t>
            </a:r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935924"/>
              </p:ext>
            </p:extLst>
          </p:nvPr>
        </p:nvGraphicFramePr>
        <p:xfrm>
          <a:off x="3059832" y="5637777"/>
          <a:ext cx="2815813" cy="719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8" name="数式" r:id="rId4" imgW="1688760" imgH="431640" progId="Equation.3">
                  <p:embed/>
                </p:oleObj>
              </mc:Choice>
              <mc:Fallback>
                <p:oleObj name="数式" r:id="rId4" imgW="16887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9832" y="5637777"/>
                        <a:ext cx="2815813" cy="719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009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332656"/>
            <a:ext cx="8581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             </a:t>
            </a:r>
            <a:r>
              <a:rPr lang="ja-JP" altLang="en-US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Ｔ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opics</a:t>
            </a:r>
            <a:r>
              <a:rPr lang="ja-JP" altLang="en-US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on Zonal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Flow(Convective cell)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    (continued1)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7504" y="1700808"/>
            <a:ext cx="90364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u="sng" dirty="0" smtClean="0"/>
              <a:t>Derivation of </a:t>
            </a:r>
            <a:r>
              <a:rPr kumimoji="1" lang="en-US" altLang="ja-JP" sz="2800" b="1" u="sng" dirty="0" smtClean="0">
                <a:solidFill>
                  <a:srgbClr val="FF0000"/>
                </a:solidFill>
              </a:rPr>
              <a:t>Hasegawa-</a:t>
            </a:r>
            <a:r>
              <a:rPr kumimoji="1" lang="en-US" altLang="ja-JP" sz="2800" b="1" u="sng" dirty="0" err="1" smtClean="0">
                <a:solidFill>
                  <a:srgbClr val="FF0000"/>
                </a:solidFill>
              </a:rPr>
              <a:t>Mima</a:t>
            </a:r>
            <a:r>
              <a:rPr kumimoji="1" lang="en-US" altLang="ja-JP" sz="2800" b="1" u="sng" dirty="0" smtClean="0">
                <a:solidFill>
                  <a:srgbClr val="FF0000"/>
                </a:solidFill>
              </a:rPr>
              <a:t> eq. </a:t>
            </a:r>
            <a:r>
              <a:rPr kumimoji="1" lang="en-US" altLang="ja-JP" sz="2800" dirty="0" smtClean="0"/>
              <a:t>in turbulent </a:t>
            </a:r>
            <a:r>
              <a:rPr kumimoji="1" lang="en-US" altLang="ja-JP" sz="2800" b="1" dirty="0" smtClean="0"/>
              <a:t>Plasmas</a:t>
            </a:r>
          </a:p>
          <a:p>
            <a:endParaRPr lang="en-US" altLang="ja-JP" sz="2800" b="1" dirty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62829"/>
              </p:ext>
            </p:extLst>
          </p:nvPr>
        </p:nvGraphicFramePr>
        <p:xfrm>
          <a:off x="284163" y="2503835"/>
          <a:ext cx="8683625" cy="337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9" name="数式" r:id="rId4" imgW="3924000" imgH="1523880" progId="Equation.3">
                  <p:embed/>
                </p:oleObj>
              </mc:Choice>
              <mc:Fallback>
                <p:oleObj name="数式" r:id="rId4" imgW="3924000" imgH="1523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163" y="2503835"/>
                        <a:ext cx="8683625" cy="337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611560" y="4422303"/>
            <a:ext cx="396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E×B drift      Polarization drift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332656"/>
            <a:ext cx="8581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      </a:t>
            </a:r>
            <a:r>
              <a:rPr lang="ja-JP" altLang="en-US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Ｔ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opics</a:t>
            </a:r>
            <a:r>
              <a:rPr lang="ja-JP" altLang="en-US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on Zonal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Flow(Convective cell)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(continued2)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7504" y="1700808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u="sng" dirty="0" smtClean="0"/>
              <a:t>Derivation of </a:t>
            </a:r>
            <a:r>
              <a:rPr kumimoji="1" lang="en-US" altLang="ja-JP" sz="2800" b="1" u="sng" dirty="0" smtClean="0">
                <a:solidFill>
                  <a:srgbClr val="FF0000"/>
                </a:solidFill>
              </a:rPr>
              <a:t>Hasegawa-</a:t>
            </a:r>
            <a:r>
              <a:rPr kumimoji="1" lang="en-US" altLang="ja-JP" sz="2800" b="1" u="sng" dirty="0" err="1" smtClean="0">
                <a:solidFill>
                  <a:srgbClr val="FF0000"/>
                </a:solidFill>
              </a:rPr>
              <a:t>Mima</a:t>
            </a:r>
            <a:r>
              <a:rPr kumimoji="1" lang="en-US" altLang="ja-JP" sz="2800" b="1" u="sng" dirty="0" smtClean="0">
                <a:solidFill>
                  <a:srgbClr val="FF0000"/>
                </a:solidFill>
              </a:rPr>
              <a:t> eq. </a:t>
            </a:r>
            <a:r>
              <a:rPr kumimoji="1" lang="en-US" altLang="ja-JP" sz="2800" dirty="0" smtClean="0"/>
              <a:t>in turbulent </a:t>
            </a:r>
            <a:r>
              <a:rPr kumimoji="1" lang="en-US" altLang="ja-JP" sz="2800" b="1" dirty="0" smtClean="0"/>
              <a:t>Plasmas</a:t>
            </a:r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426278"/>
              </p:ext>
            </p:extLst>
          </p:nvPr>
        </p:nvGraphicFramePr>
        <p:xfrm>
          <a:off x="683569" y="2280872"/>
          <a:ext cx="7766576" cy="3020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1" name="数式" r:id="rId4" imgW="3657600" imgH="1422360" progId="Equation.3">
                  <p:embed/>
                </p:oleObj>
              </mc:Choice>
              <mc:Fallback>
                <p:oleObj name="数式" r:id="rId4" imgW="3657600" imgH="1422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9" y="2280872"/>
                        <a:ext cx="7766576" cy="3020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789896" y="3208718"/>
            <a:ext cx="487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(Hasegawa-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Mima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-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Charney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 equation)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14836" y="4782343"/>
            <a:ext cx="7113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Density gradient is negligible small</a:t>
            </a:r>
          </a:p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(</a:t>
            </a:r>
            <a:r>
              <a:rPr lang="en-US" altLang="ja-JP" sz="2400" b="1" dirty="0">
                <a:solidFill>
                  <a:srgbClr val="FF0000"/>
                </a:solidFill>
              </a:rPr>
              <a:t>H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asegawa-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Mima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 equation)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　長谷川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―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三間的式</a:t>
            </a:r>
            <a:endParaRPr kumimoji="1" lang="en-US" altLang="ja-JP" sz="2400" b="1" dirty="0" smtClean="0">
              <a:solidFill>
                <a:srgbClr val="FF0000"/>
              </a:solidFill>
            </a:endParaRPr>
          </a:p>
          <a:p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Note</a:t>
            </a:r>
            <a:r>
              <a:rPr kumimoji="1" lang="en-US" altLang="ja-JP" sz="2400" b="1" dirty="0" smtClean="0">
                <a:solidFill>
                  <a:srgbClr val="0070C0"/>
                </a:solidFill>
              </a:rPr>
              <a:t>: </a:t>
            </a:r>
            <a:r>
              <a:rPr kumimoji="1" lang="en-US" altLang="ja-JP" sz="2400" b="1" dirty="0" smtClean="0"/>
              <a:t>This equation has two conservations</a:t>
            </a:r>
          </a:p>
          <a:p>
            <a:r>
              <a:rPr kumimoji="1" lang="en-US" altLang="ja-JP" sz="2400" b="1" dirty="0" smtClean="0">
                <a:solidFill>
                  <a:srgbClr val="0070C0"/>
                </a:solidFill>
              </a:rPr>
              <a:t>“Energy conservation” 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and </a:t>
            </a:r>
            <a:r>
              <a:rPr kumimoji="1" lang="en-US" altLang="ja-JP" sz="2400" b="1" dirty="0" smtClean="0">
                <a:solidFill>
                  <a:srgbClr val="0070C0"/>
                </a:solidFill>
              </a:rPr>
              <a:t>“</a:t>
            </a:r>
            <a:r>
              <a:rPr kumimoji="1" lang="en-US" altLang="ja-JP" sz="2400" b="1" dirty="0" err="1" smtClean="0">
                <a:solidFill>
                  <a:srgbClr val="0070C0"/>
                </a:solidFill>
              </a:rPr>
              <a:t>vorticity</a:t>
            </a:r>
            <a:r>
              <a:rPr kumimoji="1" lang="en-US" altLang="ja-JP" sz="2400" b="1" dirty="0" smtClean="0">
                <a:solidFill>
                  <a:srgbClr val="0070C0"/>
                </a:solidFill>
              </a:rPr>
              <a:t> conservation”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830263"/>
          </a:xfrm>
        </p:spPr>
        <p:txBody>
          <a:bodyPr>
            <a:noAutofit/>
          </a:bodyPr>
          <a:lstStyle/>
          <a:p>
            <a:r>
              <a:rPr lang="en-US" altLang="ja-JP" sz="2800" b="1" dirty="0" smtClean="0">
                <a:solidFill>
                  <a:srgbClr val="FF0000"/>
                </a:solidFill>
              </a:rPr>
              <a:t>Electromagnetic </a:t>
            </a:r>
            <a:r>
              <a:rPr lang="en-US" altLang="ja-JP" sz="2800" b="1" dirty="0">
                <a:solidFill>
                  <a:srgbClr val="FF0000"/>
                </a:solidFill>
              </a:rPr>
              <a:t>Drift Wave turbulence and Convective Cell Formation(1</a:t>
            </a:r>
            <a:r>
              <a:rPr lang="en-US" altLang="ja-JP" sz="2800" b="1" dirty="0" smtClean="0">
                <a:solidFill>
                  <a:srgbClr val="FF0000"/>
                </a:solidFill>
              </a:rPr>
              <a:t>)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763000" cy="5410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sz="2000" b="1" dirty="0">
                <a:solidFill>
                  <a:srgbClr val="0000FF"/>
                </a:solidFill>
              </a:rPr>
              <a:t>#Convective cell formations( electrostatic ) </a:t>
            </a:r>
            <a:r>
              <a:rPr lang="en-US" altLang="ja-JP" sz="2000" b="1" dirty="0"/>
              <a:t>have attracted much </a:t>
            </a:r>
          </a:p>
          <a:p>
            <a:pPr>
              <a:buFont typeface="Wingdings" pitchFamily="2" charset="2"/>
              <a:buNone/>
            </a:pPr>
            <a:r>
              <a:rPr lang="en-US" altLang="ja-JP" sz="2000" b="1" dirty="0"/>
              <a:t>interest from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>
                <a:solidFill>
                  <a:srgbClr val="009900"/>
                </a:solidFill>
              </a:rPr>
              <a:t>turbulence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/>
              <a:t>and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>
                <a:solidFill>
                  <a:srgbClr val="009900"/>
                </a:solidFill>
              </a:rPr>
              <a:t>related anomalous transport</a:t>
            </a:r>
          </a:p>
          <a:p>
            <a:pPr>
              <a:buFont typeface="Wingdings" pitchFamily="2" charset="2"/>
              <a:buNone/>
            </a:pPr>
            <a:r>
              <a:rPr lang="en-US" altLang="ja-JP" sz="2000" b="1" dirty="0"/>
              <a:t>in 1970s and 1980s</a:t>
            </a:r>
            <a:endParaRPr lang="en-US" altLang="ja-JP" sz="2000" b="1" dirty="0">
              <a:solidFill>
                <a:srgbClr val="0099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ja-JP" sz="2000" b="1" dirty="0"/>
              <a:t>#Electrostatic convective cell formation based on nonlinear drift</a:t>
            </a:r>
          </a:p>
          <a:p>
            <a:pPr>
              <a:buFont typeface="Wingdings" pitchFamily="2" charset="2"/>
              <a:buNone/>
            </a:pPr>
            <a:r>
              <a:rPr lang="en-US" altLang="ja-JP" sz="2000" b="1" dirty="0"/>
              <a:t>w</a:t>
            </a:r>
            <a:r>
              <a:rPr lang="en-US" altLang="ja-JP" sz="2000" b="1" dirty="0" smtClean="0"/>
              <a:t>ave </a:t>
            </a:r>
            <a:r>
              <a:rPr lang="en-US" altLang="ja-JP" sz="2000" b="1" dirty="0"/>
              <a:t>model</a:t>
            </a:r>
            <a:r>
              <a:rPr lang="en-US" altLang="ja-JP" sz="2000" b="1" dirty="0">
                <a:solidFill>
                  <a:schemeClr val="hlink"/>
                </a:solidFill>
              </a:rPr>
              <a:t> </a:t>
            </a:r>
            <a:r>
              <a:rPr lang="en-US" altLang="ja-JP" sz="2000" b="1" dirty="0">
                <a:solidFill>
                  <a:srgbClr val="FF0000"/>
                </a:solidFill>
              </a:rPr>
              <a:t>(Hasegawa-</a:t>
            </a:r>
            <a:r>
              <a:rPr lang="en-US" altLang="ja-JP" sz="2000" b="1" dirty="0" err="1">
                <a:solidFill>
                  <a:srgbClr val="FF0000"/>
                </a:solidFill>
              </a:rPr>
              <a:t>Mima</a:t>
            </a:r>
            <a:r>
              <a:rPr lang="en-US" altLang="ja-JP" sz="2000" b="1" dirty="0">
                <a:solidFill>
                  <a:srgbClr val="FF0000"/>
                </a:solidFill>
              </a:rPr>
              <a:t> eq</a:t>
            </a:r>
            <a:r>
              <a:rPr lang="en-US" altLang="ja-JP" sz="2000" b="1" dirty="0">
                <a:solidFill>
                  <a:schemeClr val="hlink"/>
                </a:solidFill>
              </a:rPr>
              <a:t>.)(1978)</a:t>
            </a:r>
          </a:p>
          <a:p>
            <a:pPr>
              <a:buFont typeface="Wingdings" pitchFamily="2" charset="2"/>
              <a:buNone/>
            </a:pPr>
            <a:endParaRPr lang="en-US" altLang="ja-JP" sz="2000" dirty="0"/>
          </a:p>
        </p:txBody>
      </p:sp>
      <p:sp>
        <p:nvSpPr>
          <p:cNvPr id="679940" name="Text Box 4"/>
          <p:cNvSpPr txBox="1">
            <a:spLocks noChangeArrowheads="1"/>
          </p:cNvSpPr>
          <p:nvPr/>
        </p:nvSpPr>
        <p:spPr bwMode="auto">
          <a:xfrm>
            <a:off x="288925" y="29940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9941" name="Object 5"/>
          <p:cNvGraphicFramePr>
            <a:graphicFrameLocks noChangeAspect="1"/>
          </p:cNvGraphicFramePr>
          <p:nvPr/>
        </p:nvGraphicFramePr>
        <p:xfrm>
          <a:off x="900113" y="3284538"/>
          <a:ext cx="54244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5" name="数式" r:id="rId4" imgW="3111500" imgH="457200" progId="Equation.3">
                  <p:embed/>
                </p:oleObj>
              </mc:Choice>
              <mc:Fallback>
                <p:oleObj name="数式" r:id="rId4" imgW="3111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84538"/>
                        <a:ext cx="542448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9942" name="Rectangle 6"/>
          <p:cNvSpPr>
            <a:spLocks noChangeArrowheads="1"/>
          </p:cNvSpPr>
          <p:nvPr/>
        </p:nvSpPr>
        <p:spPr bwMode="auto">
          <a:xfrm>
            <a:off x="152400" y="3962400"/>
            <a:ext cx="8763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dirty="0"/>
              <a:t># Electromagnetic convective cell formation based on nonlinear</a:t>
            </a:r>
          </a:p>
          <a:p>
            <a:r>
              <a:rPr lang="en-US" altLang="ja-JP" sz="2000" b="1" dirty="0"/>
              <a:t> drift Alfven wave model </a:t>
            </a:r>
            <a:r>
              <a:rPr lang="en-US" altLang="ja-JP" sz="2000" b="1" dirty="0">
                <a:solidFill>
                  <a:srgbClr val="FF0000"/>
                </a:solidFill>
              </a:rPr>
              <a:t>( </a:t>
            </a:r>
            <a:r>
              <a:rPr lang="en-US" altLang="ja-JP" sz="2000" b="1" dirty="0" err="1">
                <a:solidFill>
                  <a:srgbClr val="FF0000"/>
                </a:solidFill>
              </a:rPr>
              <a:t>Sanuki</a:t>
            </a:r>
            <a:r>
              <a:rPr lang="en-US" altLang="ja-JP" sz="2000" b="1" dirty="0">
                <a:solidFill>
                  <a:srgbClr val="FF0000"/>
                </a:solidFill>
              </a:rPr>
              <a:t>-Weiland </a:t>
            </a:r>
            <a:r>
              <a:rPr lang="en-US" altLang="ja-JP" sz="2000" b="1" dirty="0" smtClean="0">
                <a:solidFill>
                  <a:srgbClr val="FF0000"/>
                </a:solidFill>
              </a:rPr>
              <a:t>model</a:t>
            </a:r>
            <a:r>
              <a:rPr lang="en-US" altLang="ja-JP" sz="2000" b="1" dirty="0" smtClean="0">
                <a:solidFill>
                  <a:schemeClr val="hlink"/>
                </a:solidFill>
              </a:rPr>
              <a:t>(J. Plasma Phys.(1980</a:t>
            </a:r>
            <a:r>
              <a:rPr lang="en-US" altLang="ja-JP" sz="2000" b="1" dirty="0">
                <a:solidFill>
                  <a:schemeClr val="hlink"/>
                </a:solidFill>
              </a:rPr>
              <a:t>))</a:t>
            </a:r>
          </a:p>
        </p:txBody>
      </p:sp>
      <p:graphicFrame>
        <p:nvGraphicFramePr>
          <p:cNvPr id="679943" name="Object 7"/>
          <p:cNvGraphicFramePr>
            <a:graphicFrameLocks noChangeAspect="1"/>
          </p:cNvGraphicFramePr>
          <p:nvPr/>
        </p:nvGraphicFramePr>
        <p:xfrm>
          <a:off x="7092950" y="4868863"/>
          <a:ext cx="14478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6" name="数式" r:id="rId6" imgW="952500" imgH="177800" progId="Equation.3">
                  <p:embed/>
                </p:oleObj>
              </mc:Choice>
              <mc:Fallback>
                <p:oleObj name="数式" r:id="rId6" imgW="9525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4868863"/>
                        <a:ext cx="1447800" cy="3603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44" name="Object 8"/>
          <p:cNvGraphicFramePr>
            <a:graphicFrameLocks noChangeAspect="1"/>
          </p:cNvGraphicFramePr>
          <p:nvPr/>
        </p:nvGraphicFramePr>
        <p:xfrm>
          <a:off x="6877050" y="3357563"/>
          <a:ext cx="10668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7" name="数式" r:id="rId8" imgW="673100" imgH="177800" progId="Equation.3">
                  <p:embed/>
                </p:oleObj>
              </mc:Choice>
              <mc:Fallback>
                <p:oleObj name="数式" r:id="rId8" imgW="673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3357563"/>
                        <a:ext cx="1066800" cy="3524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9945" name="Rectangle 9"/>
          <p:cNvSpPr>
            <a:spLocks noChangeArrowheads="1"/>
          </p:cNvSpPr>
          <p:nvPr/>
        </p:nvSpPr>
        <p:spPr bwMode="auto">
          <a:xfrm>
            <a:off x="422275" y="49450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79946" name="Object 10"/>
          <p:cNvGraphicFramePr>
            <a:graphicFrameLocks noChangeAspect="1"/>
          </p:cNvGraphicFramePr>
          <p:nvPr/>
        </p:nvGraphicFramePr>
        <p:xfrm>
          <a:off x="1116013" y="4953000"/>
          <a:ext cx="547211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8" name="数式" r:id="rId10" imgW="2349500" imgH="889000" progId="Equation.3">
                  <p:embed/>
                </p:oleObj>
              </mc:Choice>
              <mc:Fallback>
                <p:oleObj name="数式" r:id="rId10" imgW="23495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953000"/>
                        <a:ext cx="5472112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9947" name="Text Box 11"/>
          <p:cNvSpPr txBox="1">
            <a:spLocks noChangeArrowheads="1"/>
          </p:cNvSpPr>
          <p:nvPr/>
        </p:nvSpPr>
        <p:spPr bwMode="auto">
          <a:xfrm>
            <a:off x="4267200" y="4648200"/>
            <a:ext cx="1752600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Viscosity term</a:t>
            </a:r>
          </a:p>
        </p:txBody>
      </p:sp>
      <p:sp>
        <p:nvSpPr>
          <p:cNvPr id="679948" name="Text Box 12"/>
          <p:cNvSpPr txBox="1">
            <a:spLocks noChangeArrowheads="1"/>
          </p:cNvSpPr>
          <p:nvPr/>
        </p:nvSpPr>
        <p:spPr bwMode="auto">
          <a:xfrm>
            <a:off x="3489325" y="63468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ja-JP" sz="2000"/>
          </a:p>
        </p:txBody>
      </p:sp>
      <p:graphicFrame>
        <p:nvGraphicFramePr>
          <p:cNvPr id="679949" name="Object 13"/>
          <p:cNvGraphicFramePr>
            <a:graphicFrameLocks noChangeAspect="1"/>
          </p:cNvGraphicFramePr>
          <p:nvPr/>
        </p:nvGraphicFramePr>
        <p:xfrm>
          <a:off x="3657600" y="6381750"/>
          <a:ext cx="35067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9" name="数式" r:id="rId12" imgW="1346200" imgH="139700" progId="Equation.3">
                  <p:embed/>
                </p:oleObj>
              </mc:Choice>
              <mc:Fallback>
                <p:oleObj name="数式" r:id="rId12" imgW="13462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6381750"/>
                        <a:ext cx="3506788" cy="3460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8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332656"/>
            <a:ext cx="8581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Characteristics of Hasegawa-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Mima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Equation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7504" y="1352553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u="sng" dirty="0" smtClean="0">
                <a:solidFill>
                  <a:srgbClr val="FF0000"/>
                </a:solidFill>
              </a:rPr>
              <a:t>Hasegawa-</a:t>
            </a:r>
            <a:r>
              <a:rPr kumimoji="1" lang="en-US" altLang="ja-JP" sz="2800" b="1" u="sng" dirty="0" err="1" smtClean="0">
                <a:solidFill>
                  <a:srgbClr val="FF0000"/>
                </a:solidFill>
              </a:rPr>
              <a:t>Mima</a:t>
            </a:r>
            <a:r>
              <a:rPr kumimoji="1" lang="en-US" altLang="ja-JP" sz="2800" b="1" u="sng" dirty="0" smtClean="0">
                <a:solidFill>
                  <a:srgbClr val="FF0000"/>
                </a:solidFill>
              </a:rPr>
              <a:t> eq. </a:t>
            </a:r>
            <a:r>
              <a:rPr kumimoji="1" lang="en-US" altLang="ja-JP" sz="2800" dirty="0" smtClean="0"/>
              <a:t>in turbulent </a:t>
            </a:r>
            <a:r>
              <a:rPr kumimoji="1" lang="en-US" altLang="ja-JP" sz="2800" b="1" dirty="0" smtClean="0"/>
              <a:t>Plasmas</a:t>
            </a:r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016044"/>
              </p:ext>
            </p:extLst>
          </p:nvPr>
        </p:nvGraphicFramePr>
        <p:xfrm>
          <a:off x="718522" y="2675992"/>
          <a:ext cx="7766050" cy="369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5" name="数式" r:id="rId4" imgW="3657600" imgH="1739880" progId="Equation.3">
                  <p:embed/>
                </p:oleObj>
              </mc:Choice>
              <mc:Fallback>
                <p:oleObj name="数式" r:id="rId4" imgW="3657600" imgH="1739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522" y="2675992"/>
                        <a:ext cx="7766050" cy="369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776293" y="2214327"/>
            <a:ext cx="487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(Hasegawa-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Mima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-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Charney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 equation)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39952" y="5517232"/>
            <a:ext cx="3547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FF0000"/>
                </a:solidFill>
              </a:rPr>
              <a:t>Non-dimensional form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5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332656"/>
            <a:ext cx="8581866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Characteristics of Hasegawa-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Mima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Equation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   (continued)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" y="1556792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b="1" dirty="0" smtClean="0"/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21080"/>
              </p:ext>
            </p:extLst>
          </p:nvPr>
        </p:nvGraphicFramePr>
        <p:xfrm>
          <a:off x="191282" y="1531324"/>
          <a:ext cx="8780462" cy="503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" name="数式" r:id="rId4" imgW="3276360" imgH="1879560" progId="Equation.3">
                  <p:embed/>
                </p:oleObj>
              </mc:Choice>
              <mc:Fallback>
                <p:oleObj name="数式" r:id="rId4" imgW="3276360" imgH="18795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282" y="1531324"/>
                        <a:ext cx="8780462" cy="503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34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188639"/>
            <a:ext cx="8581866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Characteristics of Hasegawa-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Mima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Equation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   (continued2)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" y="1556792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b="1" dirty="0" smtClean="0"/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012108"/>
              </p:ext>
            </p:extLst>
          </p:nvPr>
        </p:nvGraphicFramePr>
        <p:xfrm>
          <a:off x="311150" y="1126512"/>
          <a:ext cx="8581330" cy="5746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1" name="数式" r:id="rId4" imgW="4190760" imgH="2806560" progId="Equation.3">
                  <p:embed/>
                </p:oleObj>
              </mc:Choice>
              <mc:Fallback>
                <p:oleObj name="数式" r:id="rId4" imgW="4190760" imgH="28065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1150" y="1126512"/>
                        <a:ext cx="8581330" cy="5746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93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332656"/>
            <a:ext cx="8581866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Fluctuation Loss, 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Bohm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, Gyro-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Bohm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Diffusion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         and 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</a:t>
            </a: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Zonal Flow and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GAM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0614" y="1844824"/>
            <a:ext cx="85818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400" b="1" i="1" dirty="0" smtClean="0"/>
          </a:p>
          <a:p>
            <a:r>
              <a:rPr lang="en-US" altLang="ja-JP" sz="2400" b="1" i="1" dirty="0" smtClean="0"/>
              <a:t>                                               </a:t>
            </a:r>
            <a:r>
              <a:rPr lang="en-US" altLang="ja-JP" sz="2400" b="1" i="1" dirty="0" smtClean="0">
                <a:solidFill>
                  <a:srgbClr val="FF0000"/>
                </a:solidFill>
              </a:rPr>
              <a:t>PartII-1 and II-2</a:t>
            </a:r>
          </a:p>
          <a:p>
            <a:endParaRPr lang="en-US" altLang="ja-JP" sz="2400" b="1" i="1" dirty="0">
              <a:solidFill>
                <a:srgbClr val="FF0000"/>
              </a:solidFill>
            </a:endParaRPr>
          </a:p>
          <a:p>
            <a:r>
              <a:rPr kumimoji="1" lang="en-US" altLang="ja-JP" sz="2400" b="1" i="1" u="sng" dirty="0" smtClean="0"/>
              <a:t>References</a:t>
            </a:r>
          </a:p>
          <a:p>
            <a:pPr marL="457200" indent="-457200">
              <a:buAutoNum type="arabicParenR"/>
            </a:pPr>
            <a:r>
              <a:rPr kumimoji="1" lang="en-US" altLang="ja-JP" sz="2400" b="1" dirty="0" err="1" smtClean="0"/>
              <a:t>Kenro</a:t>
            </a:r>
            <a:r>
              <a:rPr kumimoji="1" lang="en-US" altLang="ja-JP" sz="2400" b="1" dirty="0" smtClean="0"/>
              <a:t>  Miyamoto: NIFS-Proc. 80, Chapt.10, pp157~pp187</a:t>
            </a:r>
          </a:p>
          <a:p>
            <a:pPr marL="457200" indent="-457200">
              <a:buAutoNum type="arabicParenR"/>
            </a:pPr>
            <a:r>
              <a:rPr lang="en-US" altLang="ja-JP" sz="2400" b="1" dirty="0" err="1" smtClean="0"/>
              <a:t>Kenro</a:t>
            </a:r>
            <a:r>
              <a:rPr lang="en-US" altLang="ja-JP" sz="2400" b="1" dirty="0" smtClean="0"/>
              <a:t>  Miyamoto: NIFS-Proc. 88, Chapt.7, pp76~pp81</a:t>
            </a:r>
          </a:p>
          <a:p>
            <a:r>
              <a:rPr kumimoji="1" lang="en-US" altLang="ja-JP" sz="2400" b="1" dirty="0" smtClean="0"/>
              <a:t>                                           App. E, pp328~341(in Japanese)</a:t>
            </a:r>
          </a:p>
          <a:p>
            <a:r>
              <a:rPr kumimoji="1" lang="en-US" altLang="ja-JP" sz="2400" b="1" dirty="0" smtClean="0"/>
              <a:t>3) J. </a:t>
            </a:r>
            <a:r>
              <a:rPr kumimoji="1" lang="en-US" altLang="ja-JP" sz="2400" b="1" dirty="0" err="1" smtClean="0"/>
              <a:t>Q.Dong</a:t>
            </a:r>
            <a:r>
              <a:rPr kumimoji="1" lang="en-US" altLang="ja-JP" sz="2400" b="1" dirty="0" smtClean="0"/>
              <a:t> ,</a:t>
            </a:r>
            <a:r>
              <a:rPr kumimoji="1" lang="en-US" altLang="ja-JP" sz="2400" b="1" dirty="0" err="1" smtClean="0"/>
              <a:t>H.Sanuki</a:t>
            </a:r>
            <a:r>
              <a:rPr lang="en-US" altLang="ja-JP" sz="2400" b="1" dirty="0"/>
              <a:t> </a:t>
            </a:r>
            <a:r>
              <a:rPr lang="en-US" altLang="ja-JP" sz="2400" b="1" dirty="0" smtClean="0"/>
              <a:t>and </a:t>
            </a:r>
            <a:r>
              <a:rPr lang="en-US" altLang="ja-JP" sz="2400" b="1" dirty="0" err="1" smtClean="0"/>
              <a:t>K.Itoh,PoP</a:t>
            </a:r>
            <a:r>
              <a:rPr lang="en-US" altLang="ja-JP" sz="2400" b="1" dirty="0" smtClean="0"/>
              <a:t>(2001),NF(2002,2003)</a:t>
            </a:r>
            <a:r>
              <a:rPr kumimoji="1" lang="en-US" altLang="ja-JP" sz="2400" b="1" dirty="0" smtClean="0"/>
              <a:t> </a:t>
            </a:r>
          </a:p>
          <a:p>
            <a:r>
              <a:rPr lang="en-US" altLang="ja-JP" sz="2400" b="1" dirty="0" smtClean="0"/>
              <a:t>4) </a:t>
            </a:r>
            <a:r>
              <a:rPr lang="en-US" altLang="ja-JP" sz="2400" b="1" dirty="0" err="1" smtClean="0"/>
              <a:t>Zhe</a:t>
            </a:r>
            <a:r>
              <a:rPr lang="en-US" altLang="ja-JP" sz="2400" b="1" dirty="0" smtClean="0"/>
              <a:t> </a:t>
            </a:r>
            <a:r>
              <a:rPr lang="en-US" altLang="ja-JP" sz="2400" b="1" dirty="0" err="1" smtClean="0"/>
              <a:t>Gao</a:t>
            </a:r>
            <a:r>
              <a:rPr lang="en-US" altLang="ja-JP" sz="2400" b="1" dirty="0" smtClean="0"/>
              <a:t> , </a:t>
            </a:r>
            <a:r>
              <a:rPr lang="en-US" altLang="ja-JP" sz="2400" b="1" dirty="0" err="1" smtClean="0"/>
              <a:t>H.Sanuki</a:t>
            </a:r>
            <a:r>
              <a:rPr lang="en-US" altLang="ja-JP" sz="2400" b="1" dirty="0" smtClean="0"/>
              <a:t>, </a:t>
            </a:r>
            <a:r>
              <a:rPr lang="en-US" altLang="ja-JP" sz="2400" b="1" dirty="0" err="1" smtClean="0"/>
              <a:t>K.Itoh</a:t>
            </a:r>
            <a:r>
              <a:rPr lang="en-US" altLang="ja-JP" sz="2400" b="1" dirty="0" smtClean="0"/>
              <a:t> and </a:t>
            </a:r>
            <a:r>
              <a:rPr lang="en-US" altLang="ja-JP" sz="2400" b="1" dirty="0" err="1" smtClean="0"/>
              <a:t>J.Q.Dong</a:t>
            </a:r>
            <a:r>
              <a:rPr lang="en-US" altLang="ja-JP" sz="2400" b="1" dirty="0" smtClean="0"/>
              <a:t>, </a:t>
            </a:r>
            <a:r>
              <a:rPr lang="en-US" altLang="ja-JP" sz="2400" b="1" dirty="0" err="1" smtClean="0"/>
              <a:t>PoP</a:t>
            </a:r>
            <a:r>
              <a:rPr lang="en-US" altLang="ja-JP" sz="2400" b="1" dirty="0" smtClean="0"/>
              <a:t>(2003,2004,2005)</a:t>
            </a:r>
          </a:p>
          <a:p>
            <a:r>
              <a:rPr lang="en-US" altLang="ja-JP" sz="2400" b="1" dirty="0" smtClean="0"/>
              <a:t>5) </a:t>
            </a:r>
            <a:r>
              <a:rPr lang="en-US" altLang="ja-JP" sz="2400" b="1" dirty="0" err="1" smtClean="0"/>
              <a:t>Zhe</a:t>
            </a:r>
            <a:r>
              <a:rPr lang="en-US" altLang="ja-JP" sz="2400" b="1" dirty="0" smtClean="0"/>
              <a:t> </a:t>
            </a:r>
            <a:r>
              <a:rPr lang="en-US" altLang="ja-JP" sz="2400" b="1" dirty="0" err="1" smtClean="0"/>
              <a:t>Gao</a:t>
            </a:r>
            <a:r>
              <a:rPr lang="en-US" altLang="ja-JP" sz="2400" b="1" dirty="0" smtClean="0"/>
              <a:t>, </a:t>
            </a:r>
            <a:r>
              <a:rPr lang="en-US" altLang="ja-JP" sz="2400" b="1" dirty="0" err="1" smtClean="0"/>
              <a:t>K.Itoh</a:t>
            </a:r>
            <a:r>
              <a:rPr lang="en-US" altLang="ja-JP" sz="2400" b="1" dirty="0" smtClean="0"/>
              <a:t>, </a:t>
            </a:r>
            <a:r>
              <a:rPr lang="en-US" altLang="ja-JP" sz="2400" b="1" dirty="0" err="1" smtClean="0"/>
              <a:t>H.Sanuki</a:t>
            </a:r>
            <a:r>
              <a:rPr lang="en-US" altLang="ja-JP" sz="2400" b="1" dirty="0" smtClean="0"/>
              <a:t> and </a:t>
            </a:r>
            <a:r>
              <a:rPr lang="en-US" altLang="ja-JP" sz="2400" b="1" dirty="0" err="1" smtClean="0"/>
              <a:t>J.Q.Dong,PoP</a:t>
            </a:r>
            <a:r>
              <a:rPr lang="en-US" altLang="ja-JP" sz="2400" b="1" dirty="0" smtClean="0"/>
              <a:t>(2006)</a:t>
            </a:r>
          </a:p>
          <a:p>
            <a:r>
              <a:rPr lang="en-US" altLang="ja-JP" sz="2400" b="1" dirty="0"/>
              <a:t>6</a:t>
            </a:r>
            <a:r>
              <a:rPr kumimoji="1" lang="en-US" altLang="ja-JP" sz="2400" b="1" dirty="0" smtClean="0"/>
              <a:t>) </a:t>
            </a:r>
            <a:r>
              <a:rPr kumimoji="1" lang="en-US" altLang="ja-JP" sz="2400" b="1" dirty="0" err="1" smtClean="0"/>
              <a:t>H.Sanuki</a:t>
            </a:r>
            <a:r>
              <a:rPr lang="en-US" altLang="ja-JP" sz="2400" b="1" dirty="0"/>
              <a:t> </a:t>
            </a:r>
            <a:r>
              <a:rPr lang="en-US" altLang="ja-JP" sz="2400" b="1" dirty="0" smtClean="0"/>
              <a:t>and Jan Weiland(1979)</a:t>
            </a:r>
          </a:p>
          <a:p>
            <a:r>
              <a:rPr lang="en-US" altLang="ja-JP" sz="2400" b="1" dirty="0"/>
              <a:t>7</a:t>
            </a:r>
            <a:r>
              <a:rPr kumimoji="1" lang="en-US" altLang="ja-JP" sz="2400" b="1" dirty="0" smtClean="0"/>
              <a:t>) Jan Weiland ,</a:t>
            </a:r>
            <a:r>
              <a:rPr kumimoji="1" lang="en-US" altLang="ja-JP" sz="2400" b="1" dirty="0" err="1" smtClean="0"/>
              <a:t>H.Sanuki</a:t>
            </a:r>
            <a:r>
              <a:rPr kumimoji="1" lang="en-US" altLang="ja-JP" sz="2400" b="1" dirty="0" smtClean="0"/>
              <a:t> and </a:t>
            </a:r>
            <a:r>
              <a:rPr kumimoji="1" lang="en-US" altLang="ja-JP" sz="2400" b="1" dirty="0" err="1" smtClean="0"/>
              <a:t>C.S.Liu</a:t>
            </a:r>
            <a:r>
              <a:rPr kumimoji="1" lang="en-US" altLang="ja-JP" sz="2400" b="1" dirty="0" smtClean="0"/>
              <a:t>(1980)</a:t>
            </a:r>
          </a:p>
          <a:p>
            <a:r>
              <a:rPr lang="en-US" altLang="ja-JP" sz="2400" b="1" dirty="0"/>
              <a:t>8</a:t>
            </a:r>
            <a:r>
              <a:rPr lang="en-US" altLang="ja-JP" sz="2400" b="1" dirty="0" smtClean="0"/>
              <a:t>) Lots of references involved in this lectures</a:t>
            </a:r>
            <a:endParaRPr kumimoji="1" lang="en-US" altLang="ja-JP" sz="2400" b="1" dirty="0" smtClean="0"/>
          </a:p>
          <a:p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32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188639"/>
            <a:ext cx="8581866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Characteristics of Hasegawa-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Mima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Equation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   (continued3)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" y="1556792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b="1" dirty="0" smtClean="0"/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784566"/>
              </p:ext>
            </p:extLst>
          </p:nvPr>
        </p:nvGraphicFramePr>
        <p:xfrm>
          <a:off x="654050" y="1150938"/>
          <a:ext cx="7893050" cy="270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5" name="数式" r:id="rId4" imgW="3848040" imgH="1320480" progId="Equation.3">
                  <p:embed/>
                </p:oleObj>
              </mc:Choice>
              <mc:Fallback>
                <p:oleObj name="数式" r:id="rId4" imgW="3848040" imgH="1320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4050" y="1150938"/>
                        <a:ext cx="7893050" cy="2709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4703"/>
            <a:ext cx="7412513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979423"/>
              </p:ext>
            </p:extLst>
          </p:nvPr>
        </p:nvGraphicFramePr>
        <p:xfrm>
          <a:off x="4470400" y="3314700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6" name="数式" r:id="rId7" imgW="203040" imgH="228600" progId="Equation.3">
                  <p:embed/>
                </p:oleObj>
              </mc:Choice>
              <mc:Fallback>
                <p:oleObj name="数式" r:id="rId7" imgW="2030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0400" y="3314700"/>
                        <a:ext cx="203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385476"/>
              </p:ext>
            </p:extLst>
          </p:nvPr>
        </p:nvGraphicFramePr>
        <p:xfrm>
          <a:off x="4470400" y="3314700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7" name="数式" r:id="rId9" imgW="203040" imgH="228600" progId="Equation.3">
                  <p:embed/>
                </p:oleObj>
              </mc:Choice>
              <mc:Fallback>
                <p:oleObj name="数式" r:id="rId9" imgW="2030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70400" y="3314700"/>
                        <a:ext cx="203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67402"/>
              </p:ext>
            </p:extLst>
          </p:nvPr>
        </p:nvGraphicFramePr>
        <p:xfrm>
          <a:off x="310614" y="4935785"/>
          <a:ext cx="406738" cy="40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8" name="数式" r:id="rId11" imgW="177480" imgH="177480" progId="Equation.3">
                  <p:embed/>
                </p:oleObj>
              </mc:Choice>
              <mc:Fallback>
                <p:oleObj name="数式" r:id="rId11" imgW="1774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0614" y="4935785"/>
                        <a:ext cx="406738" cy="40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827584" y="6142816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     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kx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- dependence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36096" y="6135290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</a:rPr>
              <a:t>         </a:t>
            </a:r>
            <a:r>
              <a:rPr lang="en-US" altLang="ja-JP" sz="2400" b="1" dirty="0" err="1" smtClean="0">
                <a:solidFill>
                  <a:srgbClr val="FF0000"/>
                </a:solidFill>
              </a:rPr>
              <a:t>k</a:t>
            </a:r>
            <a:r>
              <a:rPr kumimoji="1" lang="en-US" altLang="ja-JP" sz="2400" b="1" dirty="0" err="1" smtClean="0">
                <a:solidFill>
                  <a:srgbClr val="FF0000"/>
                </a:solidFill>
              </a:rPr>
              <a:t>y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- dependence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47864" y="4509120"/>
            <a:ext cx="2722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0070C0"/>
                </a:solidFill>
              </a:rPr>
              <a:t>Linear-nonlinear</a:t>
            </a:r>
          </a:p>
          <a:p>
            <a:r>
              <a:rPr lang="en-US" altLang="ja-JP" sz="2000" b="1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erm are comparable</a:t>
            </a:r>
          </a:p>
          <a:p>
            <a:r>
              <a:rPr lang="en-US" altLang="ja-JP" sz="2000" b="1" dirty="0">
                <a:solidFill>
                  <a:srgbClr val="0070C0"/>
                </a:solidFill>
              </a:rPr>
              <a:t>a</a:t>
            </a:r>
            <a:r>
              <a:rPr kumimoji="1" lang="en-US" altLang="ja-JP" sz="2000" b="1" dirty="0" smtClean="0">
                <a:solidFill>
                  <a:srgbClr val="0070C0"/>
                </a:solidFill>
              </a:rPr>
              <a:t>t k-critical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53624" y="5949280"/>
            <a:ext cx="2526974" cy="830997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Zonal Flow in Drift</a:t>
            </a:r>
          </a:p>
          <a:p>
            <a:r>
              <a:rPr lang="en-US" altLang="ja-JP" sz="2400" b="1" dirty="0" err="1" smtClean="0"/>
              <a:t>Turbulnce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314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188639"/>
            <a:ext cx="8581866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Characteristics of Hasegawa-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Mima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Equation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   (continued4)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" y="1556792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b="1" dirty="0" smtClean="0"/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784963"/>
              </p:ext>
            </p:extLst>
          </p:nvPr>
        </p:nvGraphicFramePr>
        <p:xfrm>
          <a:off x="310614" y="1196752"/>
          <a:ext cx="8301054" cy="511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9" name="数式" r:id="rId4" imgW="3619440" imgH="2234880" progId="Equation.3">
                  <p:embed/>
                </p:oleObj>
              </mc:Choice>
              <mc:Fallback>
                <p:oleObj name="数式" r:id="rId4" imgW="3619440" imgH="223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614" y="1196752"/>
                        <a:ext cx="8301054" cy="511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310614" y="6309320"/>
            <a:ext cx="7717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</a:rPr>
              <a:t>n(</a:t>
            </a:r>
            <a:r>
              <a:rPr lang="en-US" altLang="ja-JP" sz="2400" b="1" dirty="0" err="1" smtClean="0">
                <a:solidFill>
                  <a:srgbClr val="FF0000"/>
                </a:solidFill>
              </a:rPr>
              <a:t>k,x,t</a:t>
            </a:r>
            <a:r>
              <a:rPr lang="en-US" altLang="ja-JP" sz="2400" b="1" dirty="0" smtClean="0">
                <a:solidFill>
                  <a:srgbClr val="FF0000"/>
                </a:solidFill>
              </a:rPr>
              <a:t>): 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Power density of high frequency </a:t>
            </a:r>
            <a:r>
              <a:rPr lang="en-US" altLang="ja-JP" sz="2400" b="1" dirty="0" smtClean="0">
                <a:solidFill>
                  <a:srgbClr val="FF0000"/>
                </a:solidFill>
              </a:rPr>
              <a:t>spectrum 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of  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301470"/>
              </p:ext>
            </p:extLst>
          </p:nvPr>
        </p:nvGraphicFramePr>
        <p:xfrm>
          <a:off x="7308304" y="6187647"/>
          <a:ext cx="368424" cy="58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0" name="数式" r:id="rId6" imgW="152280" imgH="241200" progId="Equation.3">
                  <p:embed/>
                </p:oleObj>
              </mc:Choice>
              <mc:Fallback>
                <p:oleObj name="数式" r:id="rId6" imgW="1522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08304" y="6187647"/>
                        <a:ext cx="368424" cy="58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055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10614" y="188639"/>
            <a:ext cx="8581866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Characteristics of Hasegawa-</a:t>
            </a:r>
            <a:r>
              <a:rPr lang="en-US" altLang="ja-JP" sz="3200" b="1" kern="0" dirty="0" err="1" smtClean="0">
                <a:solidFill>
                  <a:srgbClr val="FF0000"/>
                </a:solidFill>
                <a:ea typeface="ＭＳ Ｐゴシック" pitchFamily="50" charset="-128"/>
              </a:rPr>
              <a:t>Mima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Equation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   (continued5)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" y="1556792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b="1" dirty="0" smtClean="0"/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199147"/>
              </p:ext>
            </p:extLst>
          </p:nvPr>
        </p:nvGraphicFramePr>
        <p:xfrm>
          <a:off x="310614" y="1281657"/>
          <a:ext cx="8581866" cy="511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2" name="数式" r:id="rId4" imgW="3251160" imgH="1942920" progId="Equation.3">
                  <p:embed/>
                </p:oleObj>
              </mc:Choice>
              <mc:Fallback>
                <p:oleObj name="数式" r:id="rId4" imgW="3251160" imgH="1942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614" y="1281657"/>
                        <a:ext cx="8581866" cy="511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1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290580" y="332656"/>
            <a:ext cx="8581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                          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Zonal </a:t>
            </a: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Flow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Generation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" y="1556792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b="1" dirty="0" smtClean="0"/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6180" y="1268760"/>
            <a:ext cx="9177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rgbClr val="0070C0"/>
                </a:solidFill>
              </a:rPr>
              <a:t>Recent development </a:t>
            </a:r>
            <a:r>
              <a:rPr kumimoji="1" lang="en-US" altLang="ja-JP" sz="2400" b="1" dirty="0" smtClean="0">
                <a:solidFill>
                  <a:srgbClr val="0070C0"/>
                </a:solidFill>
              </a:rPr>
              <a:t> in both  theory and simulation leads 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physics </a:t>
            </a:r>
          </a:p>
          <a:p>
            <a:r>
              <a:rPr lang="en-US" altLang="ja-JP" sz="2400" b="1" dirty="0">
                <a:solidFill>
                  <a:srgbClr val="0070C0"/>
                </a:solidFill>
              </a:rPr>
              <a:t>i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nvolved in zonal flow mechanism more </a:t>
            </a:r>
            <a:r>
              <a:rPr kumimoji="1" lang="en-US" altLang="ja-JP" sz="2400" b="1" dirty="0" smtClean="0">
                <a:solidFill>
                  <a:srgbClr val="0070C0"/>
                </a:solidFill>
              </a:rPr>
              <a:t>understandable</a:t>
            </a:r>
          </a:p>
          <a:p>
            <a:r>
              <a:rPr lang="en-US" altLang="ja-JP" sz="2400" b="1" dirty="0" smtClean="0"/>
              <a:t>References:</a:t>
            </a:r>
          </a:p>
          <a:p>
            <a:pPr marL="457200" indent="-457200">
              <a:buAutoNum type="arabicParenR"/>
            </a:pPr>
            <a:r>
              <a:rPr lang="en-US" altLang="ja-JP" sz="2400" b="1" dirty="0" smtClean="0"/>
              <a:t>Z. Lin et al., Science 281,1835(1998)</a:t>
            </a:r>
          </a:p>
          <a:p>
            <a:pPr marL="457200" indent="-457200">
              <a:buAutoNum type="arabicParenR"/>
            </a:pPr>
            <a:r>
              <a:rPr lang="en-US" altLang="ja-JP" sz="2400" b="1" dirty="0"/>
              <a:t>A.I. </a:t>
            </a:r>
            <a:r>
              <a:rPr lang="en-US" altLang="ja-JP" sz="2400" b="1" dirty="0" err="1"/>
              <a:t>Smolyakov</a:t>
            </a:r>
            <a:r>
              <a:rPr lang="en-US" altLang="ja-JP" sz="2400" b="1" dirty="0"/>
              <a:t> et al. PRL 84,491(2000</a:t>
            </a:r>
            <a:r>
              <a:rPr lang="en-US" altLang="ja-JP" sz="2400" b="1" dirty="0" smtClean="0"/>
              <a:t>)</a:t>
            </a:r>
          </a:p>
          <a:p>
            <a:pPr marL="457200" indent="-457200">
              <a:buAutoNum type="arabicParenR"/>
            </a:pPr>
            <a:r>
              <a:rPr lang="en-US" altLang="ja-JP" sz="2400" b="1" dirty="0" smtClean="0"/>
              <a:t>P.N. </a:t>
            </a:r>
            <a:r>
              <a:rPr lang="en-US" altLang="ja-JP" sz="2400" b="1" dirty="0" err="1" smtClean="0"/>
              <a:t>Guzdar</a:t>
            </a:r>
            <a:r>
              <a:rPr lang="en-US" altLang="ja-JP" sz="2400" b="1" dirty="0" smtClean="0"/>
              <a:t> , R.G. </a:t>
            </a:r>
            <a:r>
              <a:rPr lang="en-US" altLang="ja-JP" sz="2400" b="1" dirty="0" err="1" smtClean="0"/>
              <a:t>Kleva</a:t>
            </a:r>
            <a:r>
              <a:rPr lang="en-US" altLang="ja-JP" sz="2400" b="1" dirty="0" smtClean="0"/>
              <a:t> and Liu Chen, Phys. Plasmas 87,459(2001)</a:t>
            </a:r>
          </a:p>
          <a:p>
            <a:endParaRPr lang="en-US" altLang="ja-JP" sz="2400" b="1" dirty="0"/>
          </a:p>
          <a:p>
            <a:endParaRPr lang="en-US" altLang="ja-JP" sz="2400" b="1" dirty="0"/>
          </a:p>
          <a:p>
            <a:endParaRPr kumimoji="1" lang="ja-JP" altLang="en-US" sz="24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57634"/>
            <a:ext cx="2664296" cy="238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142402"/>
            <a:ext cx="443865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043608" y="4057634"/>
            <a:ext cx="120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Shear flow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12616" y="6259940"/>
            <a:ext cx="118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Zonal flow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95936" y="3688302"/>
            <a:ext cx="419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70C0"/>
                </a:solidFill>
              </a:rPr>
              <a:t>Gyro-kinetic particle simulation(Lin et al.) 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03848" y="6304577"/>
            <a:ext cx="547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70C0"/>
                </a:solidFill>
              </a:rPr>
              <a:t> (A)shearing effect by zonal flow, (B) no shearing effect 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05359" y="19828"/>
            <a:ext cx="8581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                       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Zonal </a:t>
            </a: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Flow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Generation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                             (continued1)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" y="1556792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b="1" dirty="0" smtClean="0"/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6180" y="1409874"/>
            <a:ext cx="917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400" b="1" dirty="0" smtClean="0">
              <a:solidFill>
                <a:srgbClr val="0070C0"/>
              </a:solidFill>
            </a:endParaRPr>
          </a:p>
          <a:p>
            <a:endParaRPr kumimoji="1" lang="ja-JP" altLang="en-US" sz="2400" b="1" dirty="0"/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253383"/>
              </p:ext>
            </p:extLst>
          </p:nvPr>
        </p:nvGraphicFramePr>
        <p:xfrm>
          <a:off x="683568" y="995852"/>
          <a:ext cx="7776864" cy="572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8" name="数式" r:id="rId4" imgW="4051080" imgH="2984400" progId="Equation.3">
                  <p:embed/>
                </p:oleObj>
              </mc:Choice>
              <mc:Fallback>
                <p:oleObj name="数式" r:id="rId4" imgW="4051080" imgH="298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995852"/>
                        <a:ext cx="7776864" cy="572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6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476672" y="798339"/>
            <a:ext cx="3096344" cy="1334518"/>
          </a:xfrm>
        </p:spPr>
        <p:txBody>
          <a:bodyPr/>
          <a:lstStyle/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="1" dirty="0">
              <a:solidFill>
                <a:schemeClr val="folHlink"/>
              </a:solidFill>
              <a:latin typeface="Arial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 smtClean="0">
              <a:latin typeface="Times" pitchFamily="18" charset="0"/>
              <a:ea typeface="ＭＳ Ｐゴシック" pitchFamily="50" charset="-128"/>
            </a:endParaRPr>
          </a:p>
          <a:p>
            <a:pPr marL="533400" indent="-533400" algn="ctr">
              <a:lnSpc>
                <a:spcPct val="90000"/>
              </a:lnSpc>
              <a:buFont typeface="Wingdings" pitchFamily="2" charset="2"/>
              <a:buNone/>
            </a:pPr>
            <a:endParaRPr lang="en-US" altLang="ja-JP" sz="2800" baseline="30000" dirty="0"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48489" name="Rectangle 9"/>
          <p:cNvSpPr>
            <a:spLocks noGrp="1" noChangeArrowheads="1"/>
          </p:cNvSpPr>
          <p:nvPr>
            <p:ph type="title"/>
          </p:nvPr>
        </p:nvSpPr>
        <p:spPr>
          <a:xfrm>
            <a:off x="251520" y="117755"/>
            <a:ext cx="8208268" cy="792882"/>
          </a:xfrm>
        </p:spPr>
        <p:txBody>
          <a:bodyPr/>
          <a:lstStyle/>
          <a:p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正方形/長方形 1"/>
          <p:cNvSpPr/>
          <p:nvPr/>
        </p:nvSpPr>
        <p:spPr>
          <a:xfrm>
            <a:off x="305359" y="188640"/>
            <a:ext cx="858186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ja-JP" sz="2800" b="1" kern="0" dirty="0">
                <a:solidFill>
                  <a:srgbClr val="FF0000"/>
                </a:solidFill>
                <a:ea typeface="ＭＳ Ｐゴシック" pitchFamily="50" charset="-128"/>
              </a:rPr>
              <a:t> </a:t>
            </a:r>
            <a:r>
              <a:rPr lang="ja-JP" altLang="en-US" sz="28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　          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Zonal </a:t>
            </a:r>
            <a:r>
              <a:rPr lang="en-US" altLang="ja-JP" sz="3200" b="1" kern="0" dirty="0">
                <a:solidFill>
                  <a:srgbClr val="FF0000"/>
                </a:solidFill>
                <a:ea typeface="ＭＳ Ｐゴシック" pitchFamily="50" charset="-128"/>
              </a:rPr>
              <a:t>Flow </a:t>
            </a:r>
            <a:r>
              <a:rPr lang="en-US" altLang="ja-JP" sz="3200" b="1" kern="0" dirty="0" smtClean="0">
                <a:solidFill>
                  <a:srgbClr val="FF0000"/>
                </a:solidFill>
                <a:ea typeface="ＭＳ Ｐゴシック" pitchFamily="50" charset="-128"/>
              </a:rPr>
              <a:t>Generation (continued2)   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" y="1556792"/>
            <a:ext cx="9036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b="1" dirty="0" smtClean="0"/>
          </a:p>
          <a:p>
            <a:endParaRPr lang="en-US" altLang="ja-JP" sz="2800" b="1" dirty="0"/>
          </a:p>
          <a:p>
            <a:endParaRPr lang="en-US" altLang="ja-JP" sz="2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6180" y="1409874"/>
            <a:ext cx="917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400" b="1" dirty="0" smtClean="0">
              <a:solidFill>
                <a:srgbClr val="0070C0"/>
              </a:solidFill>
            </a:endParaRPr>
          </a:p>
          <a:p>
            <a:endParaRPr kumimoji="1" lang="ja-JP" altLang="en-US" sz="2400" b="1" dirty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144419"/>
              </p:ext>
            </p:extLst>
          </p:nvPr>
        </p:nvGraphicFramePr>
        <p:xfrm>
          <a:off x="75924" y="1438710"/>
          <a:ext cx="8905840" cy="5138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1" name="数式" r:id="rId4" imgW="4609800" imgH="3644640" progId="Equation.3">
                  <p:embed/>
                </p:oleObj>
              </mc:Choice>
              <mc:Fallback>
                <p:oleObj name="数式" r:id="rId4" imgW="4609800" imgH="3644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924" y="1438710"/>
                        <a:ext cx="8905840" cy="5138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5092426" y="5708354"/>
            <a:ext cx="348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Zonal flow excitation by drift wave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For 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75719"/>
              </p:ext>
            </p:extLst>
          </p:nvPr>
        </p:nvGraphicFramePr>
        <p:xfrm>
          <a:off x="5940152" y="6316241"/>
          <a:ext cx="834286" cy="385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2" name="数式" r:id="rId6" imgW="495000" imgH="228600" progId="Equation.3">
                  <p:embed/>
                </p:oleObj>
              </mc:Choice>
              <mc:Fallback>
                <p:oleObj name="数式" r:id="rId6" imgW="49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0152" y="6316241"/>
                        <a:ext cx="834286" cy="385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135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Electromagnetic Drift Wave Turbulence and </a:t>
            </a:r>
            <a:br>
              <a:rPr lang="en-US" altLang="ja-JP" sz="2800" b="1" dirty="0">
                <a:solidFill>
                  <a:srgbClr val="FF0000"/>
                </a:solidFill>
              </a:rPr>
            </a:br>
            <a:r>
              <a:rPr lang="en-US" altLang="ja-JP" sz="2800" b="1" dirty="0">
                <a:solidFill>
                  <a:srgbClr val="FF0000"/>
                </a:solidFill>
              </a:rPr>
              <a:t>               Convective Cell Formation(4)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686083" name="Text Box 3"/>
          <p:cNvSpPr txBox="1">
            <a:spLocks noChangeArrowheads="1"/>
          </p:cNvSpPr>
          <p:nvPr/>
        </p:nvSpPr>
        <p:spPr bwMode="auto">
          <a:xfrm>
            <a:off x="517525" y="1295400"/>
            <a:ext cx="3659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/>
              <a:t>Coefficients of NS Equation</a:t>
            </a:r>
            <a:endParaRPr lang="en-US" altLang="ja-JP" sz="2000"/>
          </a:p>
        </p:txBody>
      </p:sp>
      <p:sp>
        <p:nvSpPr>
          <p:cNvPr id="686084" name="Rectangle 4"/>
          <p:cNvSpPr>
            <a:spLocks noChangeArrowheads="1"/>
          </p:cNvSpPr>
          <p:nvPr/>
        </p:nvSpPr>
        <p:spPr bwMode="auto">
          <a:xfrm>
            <a:off x="547688" y="16271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6085" name="Object 5"/>
          <p:cNvGraphicFramePr>
            <a:graphicFrameLocks noChangeAspect="1"/>
          </p:cNvGraphicFramePr>
          <p:nvPr/>
        </p:nvGraphicFramePr>
        <p:xfrm>
          <a:off x="1905000" y="1676400"/>
          <a:ext cx="4876800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8" name="数式" r:id="rId4" imgW="2476500" imgH="1295400" progId="Equation.3">
                  <p:embed/>
                </p:oleObj>
              </mc:Choice>
              <mc:Fallback>
                <p:oleObj name="数式" r:id="rId4" imgW="2476500" imgH="129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76400"/>
                        <a:ext cx="4876800" cy="167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86" name="Rectangle 6"/>
          <p:cNvSpPr>
            <a:spLocks noChangeArrowheads="1"/>
          </p:cNvSpPr>
          <p:nvPr/>
        </p:nvSpPr>
        <p:spPr bwMode="auto">
          <a:xfrm>
            <a:off x="411163" y="3276600"/>
            <a:ext cx="78946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/>
              <a:t>Following the theory by </a:t>
            </a:r>
            <a:r>
              <a:rPr lang="en-US" altLang="ja-JP" sz="2000" b="1">
                <a:solidFill>
                  <a:srgbClr val="0000FF"/>
                </a:solidFill>
              </a:rPr>
              <a:t>H. Sanuki et al.(1972)</a:t>
            </a:r>
            <a:r>
              <a:rPr lang="en-US" altLang="ja-JP" sz="2000"/>
              <a:t> </a:t>
            </a:r>
          </a:p>
          <a:p>
            <a:endParaRPr lang="en-US" altLang="ja-JP" sz="2000"/>
          </a:p>
        </p:txBody>
      </p:sp>
      <p:graphicFrame>
        <p:nvGraphicFramePr>
          <p:cNvPr id="686087" name="Object 7"/>
          <p:cNvGraphicFramePr>
            <a:graphicFrameLocks noChangeAspect="1"/>
          </p:cNvGraphicFramePr>
          <p:nvPr/>
        </p:nvGraphicFramePr>
        <p:xfrm>
          <a:off x="381000" y="3657600"/>
          <a:ext cx="6934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9" name="数式" r:id="rId6" imgW="4114800" imgH="431800" progId="Equation.3">
                  <p:embed/>
                </p:oleObj>
              </mc:Choice>
              <mc:Fallback>
                <p:oleObj name="数式" r:id="rId6" imgW="4114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657600"/>
                        <a:ext cx="6934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88" name="Rectangle 8"/>
          <p:cNvSpPr>
            <a:spLocks noChangeArrowheads="1"/>
          </p:cNvSpPr>
          <p:nvPr/>
        </p:nvSpPr>
        <p:spPr bwMode="auto">
          <a:xfrm>
            <a:off x="2122488" y="44307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6089" name="Object 9"/>
          <p:cNvGraphicFramePr>
            <a:graphicFrameLocks noChangeAspect="1"/>
          </p:cNvGraphicFramePr>
          <p:nvPr/>
        </p:nvGraphicFramePr>
        <p:xfrm>
          <a:off x="457200" y="4495800"/>
          <a:ext cx="42672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0" name="数式" r:id="rId8" imgW="1778000" imgH="368300" progId="Equation.3">
                  <p:embed/>
                </p:oleObj>
              </mc:Choice>
              <mc:Fallback>
                <p:oleObj name="数式" r:id="rId8" imgW="1778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95800"/>
                        <a:ext cx="42672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90" name="Rectangle 10"/>
          <p:cNvSpPr>
            <a:spLocks noChangeArrowheads="1"/>
          </p:cNvSpPr>
          <p:nvPr/>
        </p:nvSpPr>
        <p:spPr bwMode="auto">
          <a:xfrm>
            <a:off x="265113" y="5105400"/>
            <a:ext cx="3895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>
                <a:solidFill>
                  <a:srgbClr val="0000FF"/>
                </a:solidFill>
              </a:rPr>
              <a:t>Modulational insta. condition</a:t>
            </a:r>
            <a:endParaRPr lang="en-US" altLang="ja-JP" sz="2000"/>
          </a:p>
        </p:txBody>
      </p:sp>
      <p:sp>
        <p:nvSpPr>
          <p:cNvPr id="686091" name="Rectangle 11"/>
          <p:cNvSpPr>
            <a:spLocks noChangeArrowheads="1"/>
          </p:cNvSpPr>
          <p:nvPr/>
        </p:nvSpPr>
        <p:spPr bwMode="auto">
          <a:xfrm>
            <a:off x="454025" y="55006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graphicFrame>
        <p:nvGraphicFramePr>
          <p:cNvPr id="686092" name="Object 12"/>
          <p:cNvGraphicFramePr>
            <a:graphicFrameLocks noChangeAspect="1"/>
          </p:cNvGraphicFramePr>
          <p:nvPr/>
        </p:nvGraphicFramePr>
        <p:xfrm>
          <a:off x="838200" y="5610225"/>
          <a:ext cx="26670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1" name="数式" r:id="rId10" imgW="1358900" imgH="228600" progId="Equation.3">
                  <p:embed/>
                </p:oleObj>
              </mc:Choice>
              <mc:Fallback>
                <p:oleObj name="数式" r:id="rId10" imgW="1358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610225"/>
                        <a:ext cx="2667000" cy="4492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93" name="Rectangle 13"/>
          <p:cNvSpPr>
            <a:spLocks noChangeArrowheads="1"/>
          </p:cNvSpPr>
          <p:nvPr/>
        </p:nvSpPr>
        <p:spPr bwMode="auto">
          <a:xfrm>
            <a:off x="5060950" y="4608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000"/>
          </a:p>
        </p:txBody>
      </p:sp>
      <p:pic>
        <p:nvPicPr>
          <p:cNvPr id="686094" name="Picture 14" descr="チュートリアル図２０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572000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095" name="Text Box 15"/>
          <p:cNvSpPr txBox="1">
            <a:spLocks noChangeArrowheads="1"/>
          </p:cNvSpPr>
          <p:nvPr/>
        </p:nvSpPr>
        <p:spPr bwMode="auto">
          <a:xfrm>
            <a:off x="4784725" y="52800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ja-JP" sz="2000"/>
          </a:p>
        </p:txBody>
      </p:sp>
      <p:graphicFrame>
        <p:nvGraphicFramePr>
          <p:cNvPr id="686096" name="Object 16"/>
          <p:cNvGraphicFramePr>
            <a:graphicFrameLocks noChangeAspect="1"/>
          </p:cNvGraphicFramePr>
          <p:nvPr/>
        </p:nvGraphicFramePr>
        <p:xfrm>
          <a:off x="5105400" y="5486400"/>
          <a:ext cx="457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2" name="数式" r:id="rId13" imgW="228600" imgH="190500" progId="Equation.3">
                  <p:embed/>
                </p:oleObj>
              </mc:Choice>
              <mc:Fallback>
                <p:oleObj name="数式" r:id="rId13" imgW="2286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486400"/>
                        <a:ext cx="457200" cy="3810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097" name="Object 17"/>
          <p:cNvGraphicFramePr>
            <a:graphicFrameLocks noChangeAspect="1"/>
          </p:cNvGraphicFramePr>
          <p:nvPr/>
        </p:nvGraphicFramePr>
        <p:xfrm>
          <a:off x="6096000" y="6248400"/>
          <a:ext cx="1825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3" name="数式" r:id="rId15" imgW="76200" imgH="127000" progId="Equation.3">
                  <p:embed/>
                </p:oleObj>
              </mc:Choice>
              <mc:Fallback>
                <p:oleObj name="数式" r:id="rId15" imgW="76200" imgH="1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6248400"/>
                        <a:ext cx="182563" cy="3048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98" name="Rectangle 18"/>
          <p:cNvSpPr>
            <a:spLocks noChangeArrowheads="1"/>
          </p:cNvSpPr>
          <p:nvPr/>
        </p:nvSpPr>
        <p:spPr bwMode="auto">
          <a:xfrm>
            <a:off x="152400" y="6021388"/>
            <a:ext cx="5180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/>
              <a:t>Elongated structure of Convective cell</a:t>
            </a:r>
            <a:endParaRPr lang="en-US" altLang="ja-JP" sz="2000"/>
          </a:p>
        </p:txBody>
      </p:sp>
      <p:sp>
        <p:nvSpPr>
          <p:cNvPr id="686099" name="Text Box 19"/>
          <p:cNvSpPr txBox="1">
            <a:spLocks noChangeArrowheads="1"/>
          </p:cNvSpPr>
          <p:nvPr/>
        </p:nvSpPr>
        <p:spPr bwMode="auto">
          <a:xfrm>
            <a:off x="87313" y="6418263"/>
            <a:ext cx="52164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1800" b="1" dirty="0" err="1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J.Weiland</a:t>
            </a:r>
            <a:r>
              <a:rPr lang="en-US" altLang="ja-JP" sz="1800" b="1" dirty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, </a:t>
            </a:r>
            <a:r>
              <a:rPr lang="en-US" altLang="ja-JP" sz="1800" b="1" dirty="0" err="1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H.Sanuki</a:t>
            </a:r>
            <a:r>
              <a:rPr lang="en-US" altLang="ja-JP" sz="1800" b="1" dirty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 and </a:t>
            </a:r>
            <a:r>
              <a:rPr lang="en-US" altLang="ja-JP" sz="1800" b="1" dirty="0" err="1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C.S.Liu</a:t>
            </a:r>
            <a:r>
              <a:rPr lang="en-US" altLang="ja-JP" sz="1800" b="1" dirty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, </a:t>
            </a:r>
            <a:r>
              <a:rPr lang="en-US" altLang="ja-JP" sz="1800" b="1" dirty="0" err="1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PoF</a:t>
            </a:r>
            <a:r>
              <a:rPr lang="en-US" altLang="ja-JP" sz="1800" b="1" dirty="0">
                <a:solidFill>
                  <a:srgbClr val="FF0000"/>
                </a:solidFill>
                <a:latin typeface="Tahoma" pitchFamily="34" charset="0"/>
                <a:ea typeface="ＭＳ Ｐ明朝" pitchFamily="18" charset="-128"/>
              </a:rPr>
              <a:t>(1980)</a:t>
            </a:r>
          </a:p>
        </p:txBody>
      </p:sp>
    </p:spTree>
    <p:extLst>
      <p:ext uri="{BB962C8B-B14F-4D97-AF65-F5344CB8AC3E}">
        <p14:creationId xmlns:p14="http://schemas.microsoft.com/office/powerpoint/2010/main" val="162352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686800" cy="914400"/>
          </a:xfrm>
        </p:spPr>
        <p:txBody>
          <a:bodyPr>
            <a:no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    Discovery of  new truths by studying the past </a:t>
            </a:r>
            <a:br>
              <a:rPr lang="en-US" altLang="ja-JP" sz="2800" b="1" dirty="0">
                <a:solidFill>
                  <a:srgbClr val="FF0000"/>
                </a:solidFill>
              </a:rPr>
            </a:br>
            <a:r>
              <a:rPr lang="en-US" altLang="ja-JP" sz="2800" b="1" dirty="0">
                <a:solidFill>
                  <a:srgbClr val="FF0000"/>
                </a:solidFill>
              </a:rPr>
              <a:t>          through scrutiny of the old(</a:t>
            </a:r>
            <a:r>
              <a:rPr lang="ja-JP" altLang="en-US" sz="2800" b="1" dirty="0">
                <a:solidFill>
                  <a:srgbClr val="FF0000"/>
                </a:solidFill>
              </a:rPr>
              <a:t>温故知新</a:t>
            </a:r>
            <a:r>
              <a:rPr lang="en-US" altLang="ja-JP" sz="28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701443" name="Picture 3" descr="チュートリアル図２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2627313" cy="251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1444" name="Text Box 4"/>
          <p:cNvSpPr txBox="1">
            <a:spLocks noChangeArrowheads="1"/>
          </p:cNvSpPr>
          <p:nvPr/>
        </p:nvSpPr>
        <p:spPr bwMode="auto">
          <a:xfrm>
            <a:off x="250825" y="4221163"/>
            <a:ext cx="180022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1800" b="1">
                <a:solidFill>
                  <a:schemeClr val="hlink"/>
                </a:solidFill>
                <a:ea typeface="宋体" pitchFamily="2" charset="-122"/>
              </a:rPr>
              <a:t>Zonal Flow</a:t>
            </a:r>
            <a:endParaRPr lang="ja-JP" altLang="en-US" sz="1800" b="1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701445" name="Text Box 5"/>
          <p:cNvSpPr txBox="1">
            <a:spLocks noChangeArrowheads="1"/>
          </p:cNvSpPr>
          <p:nvPr/>
        </p:nvSpPr>
        <p:spPr bwMode="auto">
          <a:xfrm>
            <a:off x="3492500" y="1916113"/>
            <a:ext cx="4967288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chemeClr val="hlink"/>
                </a:solidFill>
              </a:rPr>
              <a:t>  Typhoon, Giant Red Spot in</a:t>
            </a:r>
          </a:p>
          <a:p>
            <a:r>
              <a:rPr lang="en-US" altLang="ja-JP" sz="2000" b="1">
                <a:solidFill>
                  <a:schemeClr val="hlink"/>
                </a:solidFill>
              </a:rPr>
              <a:t>    Jupiter (Zonal flow)</a:t>
            </a:r>
            <a:r>
              <a:rPr lang="ja-JP" altLang="en-US" sz="2000" b="1">
                <a:solidFill>
                  <a:schemeClr val="hlink"/>
                </a:solidFill>
              </a:rPr>
              <a:t>、</a:t>
            </a:r>
            <a:endParaRPr lang="en-US" altLang="ja-JP" sz="2000" b="1">
              <a:solidFill>
                <a:schemeClr val="hlink"/>
              </a:solidFill>
            </a:endParaRPr>
          </a:p>
          <a:p>
            <a:r>
              <a:rPr lang="en-US" altLang="ja-JP" sz="2000" b="1">
                <a:solidFill>
                  <a:schemeClr val="hlink"/>
                </a:solidFill>
              </a:rPr>
              <a:t>   El Nino, La Nina</a:t>
            </a:r>
            <a:r>
              <a:rPr lang="ja-JP" altLang="en-US" sz="2000" b="1">
                <a:solidFill>
                  <a:schemeClr val="hlink"/>
                </a:solidFill>
              </a:rPr>
              <a:t>、</a:t>
            </a:r>
            <a:r>
              <a:rPr lang="en-US" altLang="ja-JP" sz="2000" b="1">
                <a:solidFill>
                  <a:schemeClr val="hlink"/>
                </a:solidFill>
              </a:rPr>
              <a:t>etc</a:t>
            </a:r>
          </a:p>
          <a:p>
            <a:r>
              <a:rPr lang="en-US" altLang="ja-JP" sz="2000" b="1">
                <a:solidFill>
                  <a:srgbClr val="0000FF"/>
                </a:solidFill>
              </a:rPr>
              <a:t>         </a:t>
            </a:r>
            <a:r>
              <a:rPr lang="en-US" altLang="ja-JP" sz="2400" b="1">
                <a:solidFill>
                  <a:srgbClr val="0000FF"/>
                </a:solidFill>
              </a:rPr>
              <a:t>Review  of vortics</a:t>
            </a:r>
            <a:r>
              <a:rPr lang="en-US" altLang="ja-JP" sz="2000" b="1">
                <a:solidFill>
                  <a:srgbClr val="0000FF"/>
                </a:solidFill>
              </a:rPr>
              <a:t> </a:t>
            </a:r>
            <a:endParaRPr lang="en-US" altLang="ja-JP" sz="2000" b="1">
              <a:solidFill>
                <a:schemeClr val="hlink"/>
              </a:solidFill>
            </a:endParaRPr>
          </a:p>
        </p:txBody>
      </p:sp>
      <p:sp>
        <p:nvSpPr>
          <p:cNvPr id="701446" name="Text Box 6"/>
          <p:cNvSpPr txBox="1">
            <a:spLocks noChangeArrowheads="1"/>
          </p:cNvSpPr>
          <p:nvPr/>
        </p:nvSpPr>
        <p:spPr bwMode="auto">
          <a:xfrm>
            <a:off x="3348038" y="3352800"/>
            <a:ext cx="56165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 u="sng" dirty="0"/>
              <a:t>International J. of Fusion Energy</a:t>
            </a:r>
          </a:p>
          <a:p>
            <a:r>
              <a:rPr lang="en-US" altLang="ja-JP" sz="2000" b="1" u="sng" dirty="0"/>
              <a:t> (1977-1985, particularly, 77~78, F1R26)</a:t>
            </a:r>
          </a:p>
          <a:p>
            <a:r>
              <a:rPr lang="en-US" altLang="ja-JP" sz="2000" dirty="0"/>
              <a:t># Hermann Helmholtz(1858)(</a:t>
            </a:r>
            <a:r>
              <a:rPr lang="en-US" altLang="ja-JP" sz="2000" b="1" dirty="0">
                <a:solidFill>
                  <a:srgbClr val="009900"/>
                </a:solidFill>
              </a:rPr>
              <a:t>general</a:t>
            </a:r>
            <a:r>
              <a:rPr lang="en-US" altLang="ja-JP" sz="2000" dirty="0"/>
              <a:t>)</a:t>
            </a:r>
          </a:p>
          <a:p>
            <a:r>
              <a:rPr lang="en-US" altLang="ja-JP" sz="2000" dirty="0"/>
              <a:t># </a:t>
            </a:r>
            <a:r>
              <a:rPr lang="en-US" altLang="ja-JP" sz="2000" b="1" dirty="0">
                <a:solidFill>
                  <a:schemeClr val="hlink"/>
                </a:solidFill>
              </a:rPr>
              <a:t>Winston H. </a:t>
            </a:r>
            <a:r>
              <a:rPr lang="en-US" altLang="ja-JP" sz="2000" b="1" dirty="0" err="1">
                <a:solidFill>
                  <a:schemeClr val="hlink"/>
                </a:solidFill>
              </a:rPr>
              <a:t>Bostick</a:t>
            </a:r>
            <a:r>
              <a:rPr lang="en-US" altLang="ja-JP" sz="2000" dirty="0"/>
              <a:t> (</a:t>
            </a:r>
            <a:r>
              <a:rPr lang="en-US" altLang="ja-JP" sz="2000" b="1" dirty="0">
                <a:solidFill>
                  <a:srgbClr val="009900"/>
                </a:solidFill>
              </a:rPr>
              <a:t>Vortex Ring</a:t>
            </a:r>
            <a:r>
              <a:rPr lang="en-US" altLang="ja-JP" sz="2000" dirty="0"/>
              <a:t>)</a:t>
            </a:r>
          </a:p>
          <a:p>
            <a:r>
              <a:rPr lang="en-US" altLang="ja-JP" sz="2000" dirty="0"/>
              <a:t># </a:t>
            </a:r>
            <a:r>
              <a:rPr lang="en-US" altLang="ja-JP" sz="2000" dirty="0" err="1"/>
              <a:t>D.R.Wells</a:t>
            </a:r>
            <a:r>
              <a:rPr lang="en-US" altLang="ja-JP" sz="2000" dirty="0"/>
              <a:t> and </a:t>
            </a:r>
            <a:r>
              <a:rPr lang="en-US" altLang="ja-JP" sz="2000" dirty="0" err="1"/>
              <a:t>P.Ziajka</a:t>
            </a:r>
            <a:r>
              <a:rPr lang="en-US" altLang="ja-JP" sz="2000" dirty="0"/>
              <a:t> (</a:t>
            </a:r>
            <a:r>
              <a:rPr lang="en-US" altLang="ja-JP" sz="2000" b="1" dirty="0">
                <a:solidFill>
                  <a:srgbClr val="009900"/>
                </a:solidFill>
              </a:rPr>
              <a:t>Theory and Experiment</a:t>
            </a:r>
            <a:r>
              <a:rPr lang="en-US" altLang="ja-JP" sz="2000" dirty="0"/>
              <a:t>) , others</a:t>
            </a:r>
          </a:p>
        </p:txBody>
      </p:sp>
      <p:sp>
        <p:nvSpPr>
          <p:cNvPr id="701447" name="Text Box 7"/>
          <p:cNvSpPr txBox="1">
            <a:spLocks noChangeArrowheads="1"/>
          </p:cNvSpPr>
          <p:nvPr/>
        </p:nvSpPr>
        <p:spPr bwMode="auto">
          <a:xfrm>
            <a:off x="3779838" y="5430838"/>
            <a:ext cx="51847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000" b="1">
                <a:solidFill>
                  <a:srgbClr val="0000FF"/>
                </a:solidFill>
              </a:rPr>
              <a:t>What kind of dynamics determines Structure of Vortices(2D)  </a:t>
            </a:r>
            <a:r>
              <a:rPr lang="ja-JP" altLang="en-US" sz="2000" b="1">
                <a:solidFill>
                  <a:srgbClr val="0000FF"/>
                </a:solidFill>
              </a:rPr>
              <a:t>？</a:t>
            </a:r>
            <a:endParaRPr lang="en-US" altLang="ja-JP" sz="2000" b="1">
              <a:solidFill>
                <a:srgbClr val="0000FF"/>
              </a:solidFill>
            </a:endParaRPr>
          </a:p>
          <a:p>
            <a:r>
              <a:rPr lang="ja-JP" altLang="en-US" sz="2000" b="1"/>
              <a:t>　（</a:t>
            </a:r>
            <a:r>
              <a:rPr lang="en-US" altLang="ja-JP" sz="2000" b="1"/>
              <a:t>unsophisticated question</a:t>
            </a:r>
            <a:r>
              <a:rPr lang="ja-JP" altLang="en-US" sz="2000" b="1"/>
              <a:t>）</a:t>
            </a:r>
            <a:endParaRPr lang="en-US" altLang="ja-JP" sz="2000"/>
          </a:p>
          <a:p>
            <a:endParaRPr lang="en-US" altLang="ja-JP" sz="2000"/>
          </a:p>
        </p:txBody>
      </p:sp>
      <p:graphicFrame>
        <p:nvGraphicFramePr>
          <p:cNvPr id="7014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074134"/>
              </p:ext>
            </p:extLst>
          </p:nvPr>
        </p:nvGraphicFramePr>
        <p:xfrm>
          <a:off x="4397375" y="6361113"/>
          <a:ext cx="3949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数式" r:id="rId5" imgW="1473200" imgH="203200" progId="Equation.3">
                  <p:embed/>
                </p:oleObj>
              </mc:Choice>
              <mc:Fallback>
                <p:oleObj name="数式" r:id="rId5" imgW="1473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75" y="6361113"/>
                        <a:ext cx="3949700" cy="3810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1449" name="Text Box 9"/>
          <p:cNvSpPr txBox="1">
            <a:spLocks noChangeArrowheads="1"/>
          </p:cNvSpPr>
          <p:nvPr/>
        </p:nvSpPr>
        <p:spPr bwMode="auto">
          <a:xfrm>
            <a:off x="457200" y="1447800"/>
            <a:ext cx="80010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sz="2400" b="1">
                <a:solidFill>
                  <a:srgbClr val="0000FF"/>
                </a:solidFill>
              </a:rPr>
              <a:t>Vertex(Convective cell,zonal) Motions in Nature</a:t>
            </a:r>
            <a:endParaRPr lang="en-US" altLang="ja-JP" sz="2000"/>
          </a:p>
        </p:txBody>
      </p:sp>
      <p:pic>
        <p:nvPicPr>
          <p:cNvPr id="701450" name="Picture 10" descr="最終講義国際交流写真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292600"/>
            <a:ext cx="1817688" cy="237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8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0"/>
            <a:ext cx="8064500" cy="836613"/>
          </a:xfrm>
        </p:spPr>
        <p:txBody>
          <a:bodyPr/>
          <a:lstStyle/>
          <a:p>
            <a:r>
              <a:rPr lang="ja-JP" altLang="en-US">
                <a:ea typeface="ＭＳ Ｐゴシック" charset="-128"/>
              </a:rPr>
              <a:t>　　　　　　　　　　　</a:t>
            </a:r>
            <a:r>
              <a:rPr lang="ja-JP" altLang="en-US" b="1">
                <a:solidFill>
                  <a:schemeClr val="hlink"/>
                </a:solidFill>
                <a:ea typeface="HG行書体" pitchFamily="65" charset="-128"/>
              </a:rPr>
              <a:t>謝謝清聴</a:t>
            </a:r>
            <a:endParaRPr lang="en-US" altLang="ja-JP" b="1">
              <a:solidFill>
                <a:schemeClr val="hlink"/>
              </a:solidFill>
              <a:ea typeface="HG行書体" pitchFamily="65" charset="-128"/>
            </a:endParaRPr>
          </a:p>
        </p:txBody>
      </p:sp>
      <p:sp>
        <p:nvSpPr>
          <p:cNvPr id="726019" name="Text Box 3"/>
          <p:cNvSpPr txBox="1">
            <a:spLocks noChangeArrowheads="1"/>
          </p:cNvSpPr>
          <p:nvPr/>
        </p:nvSpPr>
        <p:spPr bwMode="auto">
          <a:xfrm>
            <a:off x="539750" y="6216650"/>
            <a:ext cx="83534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ja-JP" altLang="en-US" b="1">
                <a:solidFill>
                  <a:prstClr val="black"/>
                </a:solidFill>
                <a:latin typeface="Tahoma" pitchFamily="34" charset="0"/>
                <a:ea typeface="ＭＳ Ｐ明朝" pitchFamily="18" charset="-128"/>
              </a:rPr>
              <a:t>         　　　　　　　　　　　　　　                                          </a:t>
            </a:r>
            <a:r>
              <a:rPr lang="ja-JP" altLang="en-US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再見</a:t>
            </a:r>
          </a:p>
        </p:txBody>
      </p:sp>
      <p:pic>
        <p:nvPicPr>
          <p:cNvPr id="726020" name="Picture 4" descr="   0_0000画像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196975"/>
            <a:ext cx="6119812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6021" name="Text Box 5"/>
          <p:cNvSpPr txBox="1">
            <a:spLocks noChangeArrowheads="1"/>
          </p:cNvSpPr>
          <p:nvPr/>
        </p:nvSpPr>
        <p:spPr bwMode="auto">
          <a:xfrm>
            <a:off x="1547813" y="5157788"/>
            <a:ext cx="5545137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ja-JP" altLang="en-US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　　　　　　　</a:t>
            </a:r>
            <a:r>
              <a:rPr lang="ja-JP" altLang="en-US" sz="28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落紅不是無情物</a:t>
            </a:r>
          </a:p>
          <a:p>
            <a:pPr>
              <a:spcBef>
                <a:spcPct val="20000"/>
              </a:spcBef>
            </a:pPr>
            <a:r>
              <a:rPr lang="ja-JP" altLang="en-US" sz="28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　　　　　　化作春泥更護花</a:t>
            </a:r>
          </a:p>
          <a:p>
            <a:pPr>
              <a:spcBef>
                <a:spcPct val="20000"/>
              </a:spcBef>
            </a:pPr>
            <a:r>
              <a:rPr lang="ja-JP" altLang="en-US" sz="2800" b="1">
                <a:solidFill>
                  <a:srgbClr val="0000FF"/>
                </a:solidFill>
                <a:latin typeface="Tahoma" pitchFamily="34" charset="0"/>
                <a:ea typeface="ＭＳ Ｐ明朝" pitchFamily="18" charset="-128"/>
              </a:rPr>
              <a:t>　　　　　</a:t>
            </a:r>
            <a:r>
              <a:rPr lang="ja-JP" altLang="en-US" sz="2800" b="1">
                <a:solidFill>
                  <a:prstClr val="black"/>
                </a:solidFill>
                <a:latin typeface="Tahoma" pitchFamily="34" charset="0"/>
                <a:ea typeface="ＭＳ Ｐ明朝" pitchFamily="18" charset="-128"/>
              </a:rPr>
              <a:t>（</a:t>
            </a:r>
            <a:r>
              <a:rPr lang="zh-CN" altLang="en-US" sz="2800" b="1">
                <a:solidFill>
                  <a:prstClr val="black"/>
                </a:solidFill>
                <a:latin typeface="Tahoma" pitchFamily="34" charset="0"/>
              </a:rPr>
              <a:t>龚</a:t>
            </a:r>
            <a:r>
              <a:rPr lang="ja-JP" altLang="en-US" sz="2800" b="1">
                <a:solidFill>
                  <a:prstClr val="black"/>
                </a:solidFill>
                <a:latin typeface="Tahoma" pitchFamily="34" charset="0"/>
                <a:ea typeface="ＭＳ Ｐ明朝" pitchFamily="18" charset="-128"/>
              </a:rPr>
              <a:t>自珍　己亥雑詩）</a:t>
            </a:r>
            <a:endParaRPr lang="ja-JP" altLang="en-US" sz="2800" b="1">
              <a:solidFill>
                <a:prstClr val="black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597567"/>
            <a:ext cx="8915400" cy="489924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ja-JP" sz="2000" dirty="0"/>
          </a:p>
          <a:p>
            <a:pPr>
              <a:buFont typeface="Wingdings" pitchFamily="2" charset="2"/>
              <a:buNone/>
            </a:pPr>
            <a:r>
              <a:rPr lang="en-US" altLang="ja-JP" sz="2800" b="1" dirty="0">
                <a:solidFill>
                  <a:schemeClr val="tx2"/>
                </a:solidFill>
                <a:latin typeface="Times" pitchFamily="18" charset="0"/>
              </a:rPr>
              <a:t>                    </a:t>
            </a:r>
            <a:r>
              <a:rPr lang="en-US" altLang="ja-JP" b="1" dirty="0">
                <a:solidFill>
                  <a:schemeClr val="hlink"/>
                </a:solidFill>
                <a:latin typeface="Times" pitchFamily="18" charset="0"/>
              </a:rPr>
              <a:t>ACKNOWLEDGMENTS</a:t>
            </a:r>
            <a:endParaRPr lang="ja-JP" altLang="en-US" b="1" dirty="0">
              <a:solidFill>
                <a:schemeClr val="hlink"/>
              </a:solidFill>
              <a:latin typeface="Times" pitchFamily="18" charset="0"/>
            </a:endParaRPr>
          </a:p>
        </p:txBody>
      </p:sp>
      <p:sp>
        <p:nvSpPr>
          <p:cNvPr id="728067" name="Text Box 4"/>
          <p:cNvSpPr txBox="1">
            <a:spLocks noChangeArrowheads="1"/>
          </p:cNvSpPr>
          <p:nvPr/>
        </p:nvSpPr>
        <p:spPr bwMode="auto">
          <a:xfrm>
            <a:off x="36513" y="1772816"/>
            <a:ext cx="9144000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b="1" dirty="0">
                <a:latin typeface="Times" pitchFamily="18" charset="0"/>
              </a:rPr>
              <a:t>I would like to acknowledge many collaborators </a:t>
            </a:r>
            <a:r>
              <a:rPr lang="en-US" altLang="ja-JP" b="1" dirty="0">
                <a:latin typeface="Times" pitchFamily="18" charset="0"/>
                <a:ea typeface="ＭＳ Ｐゴシック" charset="-128"/>
              </a:rPr>
              <a:t>and friends </a:t>
            </a:r>
            <a:r>
              <a:rPr lang="en-US" altLang="zh-CN" b="1" dirty="0">
                <a:latin typeface="Times" pitchFamily="18" charset="0"/>
              </a:rPr>
              <a:t>for their continuous and fruitful discussions. This visit is supported</a:t>
            </a:r>
          </a:p>
          <a:p>
            <a:pPr>
              <a:spcBef>
                <a:spcPct val="20000"/>
              </a:spcBef>
            </a:pPr>
            <a:r>
              <a:rPr lang="en-US" altLang="ja-JP" b="1" dirty="0">
                <a:latin typeface="Times" pitchFamily="18" charset="0"/>
              </a:rPr>
              <a:t>by Prof. </a:t>
            </a:r>
            <a:r>
              <a:rPr lang="en-US" altLang="ja-JP" b="1" dirty="0">
                <a:latin typeface="Times" pitchFamily="18" charset="0"/>
                <a:ea typeface="ＭＳ Ｐゴシック" charset="-128"/>
              </a:rPr>
              <a:t>Li </a:t>
            </a:r>
            <a:r>
              <a:rPr lang="en-US" altLang="ja-JP" b="1" dirty="0" err="1">
                <a:latin typeface="Times" pitchFamily="18" charset="0"/>
                <a:ea typeface="ＭＳ Ｐゴシック" charset="-128"/>
              </a:rPr>
              <a:t>Jiangang</a:t>
            </a:r>
            <a:r>
              <a:rPr lang="en-US" altLang="ja-JP" b="1" dirty="0">
                <a:latin typeface="Times" pitchFamily="18" charset="0"/>
              </a:rPr>
              <a:t> and the Chinese Academy of Sciences</a:t>
            </a:r>
            <a:r>
              <a:rPr lang="ja-JP" altLang="en-US" b="1" dirty="0" err="1" smtClean="0">
                <a:latin typeface="Times" pitchFamily="18" charset="0"/>
                <a:ea typeface="ＭＳ Ｐゴシック" charset="-128"/>
              </a:rPr>
              <a:t>、</a:t>
            </a:r>
            <a:r>
              <a:rPr lang="en-US" altLang="ja-JP" b="1" dirty="0" smtClean="0">
                <a:latin typeface="Times" pitchFamily="18" charset="0"/>
              </a:rPr>
              <a:t>Visiting </a:t>
            </a:r>
            <a:r>
              <a:rPr lang="en-US" altLang="ja-JP" b="1" dirty="0">
                <a:latin typeface="Times" pitchFamily="18" charset="0"/>
              </a:rPr>
              <a:t>Professor for Senior International Scientists(2009 fiscal year) ,and </a:t>
            </a:r>
            <a:r>
              <a:rPr lang="en-US" altLang="ja-JP" b="1" dirty="0" smtClean="0">
                <a:latin typeface="Times" pitchFamily="18" charset="0"/>
              </a:rPr>
              <a:t>also supported by Prof. Liu Yong as a guest professor  of SWIP.</a:t>
            </a:r>
          </a:p>
          <a:p>
            <a:pPr>
              <a:spcBef>
                <a:spcPct val="20000"/>
              </a:spcBef>
            </a:pPr>
            <a:r>
              <a:rPr lang="en-US" altLang="ja-JP" b="1" dirty="0" smtClean="0">
                <a:latin typeface="Times" pitchFamily="18" charset="0"/>
              </a:rPr>
              <a:t>The </a:t>
            </a:r>
            <a:r>
              <a:rPr lang="en-US" altLang="ja-JP" b="1" dirty="0">
                <a:latin typeface="Times" pitchFamily="18" charset="0"/>
              </a:rPr>
              <a:t>present topic is also partially discussed under close collaborations with  NIFS( K. </a:t>
            </a:r>
            <a:r>
              <a:rPr lang="en-US" altLang="ja-JP" b="1" dirty="0" err="1">
                <a:latin typeface="Times" pitchFamily="18" charset="0"/>
              </a:rPr>
              <a:t>Itoh</a:t>
            </a:r>
            <a:r>
              <a:rPr lang="en-US" altLang="ja-JP" b="1" dirty="0">
                <a:latin typeface="Times" pitchFamily="18" charset="0"/>
              </a:rPr>
              <a:t>, A. Fujisawa et al.),Tsinghua University (</a:t>
            </a:r>
            <a:r>
              <a:rPr lang="en-US" altLang="ja-JP" b="1" dirty="0" err="1">
                <a:latin typeface="Times" pitchFamily="18" charset="0"/>
              </a:rPr>
              <a:t>Gao</a:t>
            </a:r>
            <a:r>
              <a:rPr lang="en-US" altLang="ja-JP" b="1" dirty="0">
                <a:latin typeface="Times" pitchFamily="18" charset="0"/>
              </a:rPr>
              <a:t> </a:t>
            </a:r>
            <a:r>
              <a:rPr lang="en-US" altLang="ja-JP" b="1" dirty="0" err="1">
                <a:latin typeface="Times" pitchFamily="18" charset="0"/>
              </a:rPr>
              <a:t>Zhe</a:t>
            </a:r>
            <a:r>
              <a:rPr lang="en-US" altLang="ja-JP" b="1" dirty="0">
                <a:latin typeface="Times" pitchFamily="18" charset="0"/>
              </a:rPr>
              <a:t> et al.) and SWIP ( Dong </a:t>
            </a:r>
            <a:r>
              <a:rPr lang="en-US" altLang="ja-JP" b="1" dirty="0" err="1">
                <a:latin typeface="Times" pitchFamily="18" charset="0"/>
              </a:rPr>
              <a:t>Jiaqi</a:t>
            </a:r>
            <a:r>
              <a:rPr lang="en-US" altLang="ja-JP" b="1" dirty="0">
                <a:latin typeface="Times" pitchFamily="18" charset="0"/>
              </a:rPr>
              <a:t> ,Wang </a:t>
            </a:r>
            <a:r>
              <a:rPr lang="en-US" altLang="ja-JP" b="1" dirty="0" err="1">
                <a:latin typeface="Times" pitchFamily="18" charset="0"/>
              </a:rPr>
              <a:t>Aike</a:t>
            </a:r>
            <a:r>
              <a:rPr lang="en-US" altLang="ja-JP" b="1" dirty="0">
                <a:latin typeface="Times" pitchFamily="18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altLang="ja-JP" b="1" dirty="0">
                <a:latin typeface="Times" pitchFamily="18" charset="0"/>
              </a:rPr>
              <a:t>et al.) </a:t>
            </a:r>
            <a:endParaRPr lang="en-US" altLang="ja-JP" dirty="0">
              <a:latin typeface="Tahoma" pitchFamily="34" charset="0"/>
              <a:ea typeface="ＭＳ Ｐ明朝" pitchFamily="18" charset="-128"/>
            </a:endParaRPr>
          </a:p>
        </p:txBody>
      </p:sp>
      <p:sp>
        <p:nvSpPr>
          <p:cNvPr id="728068" name="Text Box 5"/>
          <p:cNvSpPr txBox="1">
            <a:spLocks noChangeArrowheads="1"/>
          </p:cNvSpPr>
          <p:nvPr/>
        </p:nvSpPr>
        <p:spPr bwMode="auto">
          <a:xfrm>
            <a:off x="468313" y="5516563"/>
            <a:ext cx="8280400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Finally I would like to acknowledge  all friends and staffs, </a:t>
            </a:r>
          </a:p>
          <a:p>
            <a:pPr>
              <a:spcBef>
                <a:spcPct val="20000"/>
              </a:spcBef>
            </a:pP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students who take care of lots of arrangements of my visiting ASIPP</a:t>
            </a:r>
            <a:r>
              <a:rPr lang="ja-JP" altLang="en-US" sz="20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　</a:t>
            </a:r>
            <a:r>
              <a:rPr lang="en-US" altLang="ja-JP" sz="2000" b="1">
                <a:solidFill>
                  <a:schemeClr val="hlink"/>
                </a:solidFill>
                <a:latin typeface="Tahoma" pitchFamily="34" charset="0"/>
                <a:ea typeface="ＭＳ Ｐ明朝" pitchFamily="18" charset="-128"/>
              </a:rPr>
              <a:t>since my first visit, 1991.</a:t>
            </a:r>
            <a:endParaRPr lang="en-US" altLang="ja-JP" sz="2000">
              <a:solidFill>
                <a:schemeClr val="hlink"/>
              </a:solidFill>
              <a:latin typeface="Tahoma" pitchFamily="34" charset="0"/>
              <a:ea typeface="ＭＳ Ｐ明朝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69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-1656" y="260648"/>
            <a:ext cx="9173428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ja-JP" altLang="ja-JP" dirty="0"/>
          </a:p>
          <a:p>
            <a:pPr lvl="0"/>
            <a:r>
              <a:rPr lang="en-US" altLang="ja-JP" sz="3200" b="1" dirty="0" smtClean="0">
                <a:solidFill>
                  <a:srgbClr val="FF0000"/>
                </a:solidFill>
              </a:rPr>
              <a:t>                           Topics </a:t>
            </a:r>
            <a:r>
              <a:rPr lang="en-US" altLang="ja-JP" sz="3200" b="1" dirty="0">
                <a:solidFill>
                  <a:srgbClr val="FF0000"/>
                </a:solidFill>
              </a:rPr>
              <a:t>(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PartII-1)</a:t>
            </a:r>
            <a:endParaRPr lang="ja-JP" altLang="ja-JP" sz="3200" b="1" dirty="0">
              <a:solidFill>
                <a:srgbClr val="FF0000"/>
              </a:solidFill>
            </a:endParaRPr>
          </a:p>
          <a:p>
            <a:pPr lvl="0"/>
            <a:r>
              <a:rPr lang="en-US" altLang="ja-JP" sz="2800" b="1" dirty="0" smtClean="0"/>
              <a:t>(a)Diffusion </a:t>
            </a:r>
            <a:r>
              <a:rPr lang="en-US" altLang="ja-JP" sz="2800" b="1" dirty="0"/>
              <a:t>caused by Ion Temperature </a:t>
            </a:r>
            <a:r>
              <a:rPr lang="en-US" altLang="ja-JP" sz="2800" b="1" dirty="0" smtClean="0"/>
              <a:t>Gradient(ITG)</a:t>
            </a:r>
          </a:p>
          <a:p>
            <a:pPr lvl="0"/>
            <a:r>
              <a:rPr lang="en-US" altLang="ja-JP" sz="2800" b="1" dirty="0"/>
              <a:t> </a:t>
            </a:r>
            <a:r>
              <a:rPr lang="en-US" altLang="ja-JP" sz="2800" b="1" dirty="0" smtClean="0"/>
              <a:t>    modes ,Two </a:t>
            </a:r>
            <a:r>
              <a:rPr lang="en-US" altLang="ja-JP" sz="2800" b="1" dirty="0"/>
              <a:t>cases, (1) mode overlapping and </a:t>
            </a:r>
            <a:endParaRPr lang="en-US" altLang="ja-JP" sz="2800" b="1" dirty="0" smtClean="0"/>
          </a:p>
          <a:p>
            <a:pPr lvl="0"/>
            <a:r>
              <a:rPr lang="en-US" altLang="ja-JP" sz="2800" b="1" dirty="0"/>
              <a:t> </a:t>
            </a:r>
            <a:r>
              <a:rPr lang="en-US" altLang="ja-JP" sz="2800" b="1" dirty="0" smtClean="0"/>
              <a:t>   (</a:t>
            </a:r>
            <a:r>
              <a:rPr lang="en-US" altLang="ja-JP" sz="2800" b="1" dirty="0"/>
              <a:t>2) </a:t>
            </a:r>
            <a:r>
              <a:rPr lang="en-US" altLang="ja-JP" sz="2800" b="1" dirty="0" smtClean="0"/>
              <a:t>no overlapping </a:t>
            </a:r>
            <a:r>
              <a:rPr lang="en-US" altLang="ja-JP" sz="2800" b="1" dirty="0"/>
              <a:t>(localized)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(b) Simulation </a:t>
            </a:r>
            <a:r>
              <a:rPr lang="en-US" altLang="ja-JP" sz="2800" b="1" dirty="0"/>
              <a:t>Models for Turbulent Plasmas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(c) Gyro-Kinetic </a:t>
            </a:r>
            <a:r>
              <a:rPr lang="en-US" altLang="ja-JP" sz="2800" b="1" dirty="0"/>
              <a:t>Particle Simulation Model for </a:t>
            </a:r>
            <a:r>
              <a:rPr lang="en-US" altLang="ja-JP" sz="2800" b="1" dirty="0" smtClean="0"/>
              <a:t>trapped</a:t>
            </a:r>
          </a:p>
          <a:p>
            <a:pPr lvl="0"/>
            <a:r>
              <a:rPr lang="en-US" altLang="ja-JP" sz="2800" b="1" dirty="0"/>
              <a:t> </a:t>
            </a:r>
            <a:r>
              <a:rPr lang="en-US" altLang="ja-JP" sz="2800" b="1" dirty="0" smtClean="0"/>
              <a:t>    </a:t>
            </a:r>
            <a:r>
              <a:rPr lang="en-US" altLang="ja-JP" sz="2800" b="1" dirty="0"/>
              <a:t>electron drift modes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(d) Gyro-Kinetic </a:t>
            </a:r>
            <a:r>
              <a:rPr lang="en-US" altLang="ja-JP" sz="2800" b="1" dirty="0"/>
              <a:t>Particle Simulation Model for ITG </a:t>
            </a:r>
            <a:r>
              <a:rPr lang="en-US" altLang="ja-JP" sz="2800" b="1" dirty="0" smtClean="0"/>
              <a:t>Modes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(e) Full </a:t>
            </a:r>
            <a:r>
              <a:rPr lang="en-US" altLang="ja-JP" sz="2800" b="1" dirty="0"/>
              <a:t>Orbit </a:t>
            </a:r>
            <a:r>
              <a:rPr lang="en-US" altLang="ja-JP" sz="2800" b="1" dirty="0" smtClean="0"/>
              <a:t>Particle </a:t>
            </a:r>
            <a:r>
              <a:rPr lang="en-US" altLang="ja-JP" sz="2800" b="1" dirty="0"/>
              <a:t>Model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(f) Experimental </a:t>
            </a:r>
            <a:r>
              <a:rPr lang="en-US" altLang="ja-JP" sz="2800" b="1" dirty="0"/>
              <a:t>Observations of Heat Diffusivity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(g) Brief </a:t>
            </a:r>
            <a:r>
              <a:rPr lang="en-US" altLang="ja-JP" sz="2800" b="1" dirty="0"/>
              <a:t>V</a:t>
            </a:r>
            <a:r>
              <a:rPr lang="en-US" altLang="ja-JP" sz="2800" b="1" dirty="0" smtClean="0"/>
              <a:t>iew </a:t>
            </a:r>
            <a:r>
              <a:rPr lang="en-US" altLang="ja-JP" sz="2800" b="1" dirty="0"/>
              <a:t>of Gyro-Kinetic and Gyro-Fluid Simulation of </a:t>
            </a:r>
            <a:endParaRPr lang="en-US" altLang="ja-JP" sz="2800" b="1" dirty="0" smtClean="0"/>
          </a:p>
          <a:p>
            <a:pPr lvl="0"/>
            <a:r>
              <a:rPr lang="en-US" altLang="ja-JP" sz="2800" b="1" dirty="0"/>
              <a:t> </a:t>
            </a:r>
            <a:r>
              <a:rPr lang="en-US" altLang="ja-JP" sz="2800" b="1" dirty="0" smtClean="0"/>
              <a:t>    ITG </a:t>
            </a:r>
            <a:r>
              <a:rPr lang="en-US" altLang="ja-JP" sz="2800" b="1" dirty="0"/>
              <a:t>and ETG </a:t>
            </a:r>
            <a:r>
              <a:rPr lang="en-US" altLang="ja-JP" sz="2800" b="1" dirty="0" smtClean="0"/>
              <a:t>Modes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(h) Parameter </a:t>
            </a:r>
            <a:r>
              <a:rPr lang="en-US" altLang="ja-JP" sz="2800" b="1" dirty="0"/>
              <a:t>Dependence of Critical Temperature </a:t>
            </a:r>
            <a:r>
              <a:rPr lang="en-US" altLang="ja-JP" sz="2800" b="1" dirty="0" smtClean="0"/>
              <a:t>Gradient</a:t>
            </a:r>
          </a:p>
          <a:p>
            <a:pPr lvl="0"/>
            <a:r>
              <a:rPr lang="en-US" altLang="ja-JP" sz="2800" b="1" dirty="0"/>
              <a:t> </a:t>
            </a:r>
            <a:r>
              <a:rPr lang="en-US" altLang="ja-JP" sz="2800" b="1" dirty="0" smtClean="0"/>
              <a:t>    </a:t>
            </a:r>
            <a:r>
              <a:rPr lang="en-US" altLang="ja-JP" sz="2800" b="1" dirty="0"/>
              <a:t>associated with Heat </a:t>
            </a:r>
            <a:r>
              <a:rPr lang="en-US" altLang="ja-JP" sz="2800" b="1" dirty="0" smtClean="0"/>
              <a:t>Conductivity</a:t>
            </a:r>
            <a:endParaRPr lang="ja-JP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30742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>
                <a:solidFill>
                  <a:srgbClr val="FF0000"/>
                </a:solidFill>
              </a:rPr>
              <a:t>Topics(PartII-2)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-9657" y="1268760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2800" b="1" dirty="0" smtClean="0"/>
              <a:t>(a)Topics </a:t>
            </a:r>
            <a:r>
              <a:rPr lang="en-US" altLang="ja-JP" sz="2800" b="1" dirty="0"/>
              <a:t>on Zonal Flow and Geodesic </a:t>
            </a:r>
            <a:r>
              <a:rPr lang="en-US" altLang="ja-JP" sz="2800" b="1" dirty="0" smtClean="0"/>
              <a:t>Acoustic   Mode(GAM</a:t>
            </a:r>
            <a:r>
              <a:rPr lang="en-US" altLang="ja-JP" sz="2800" b="1" dirty="0"/>
              <a:t>)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(b) Hasegawa-</a:t>
            </a:r>
            <a:r>
              <a:rPr lang="en-US" altLang="ja-JP" sz="2800" b="1" dirty="0" err="1" smtClean="0"/>
              <a:t>Mima</a:t>
            </a:r>
            <a:r>
              <a:rPr lang="en-US" altLang="ja-JP" sz="2800" b="1" dirty="0" smtClean="0"/>
              <a:t> </a:t>
            </a:r>
            <a:r>
              <a:rPr lang="en-US" altLang="ja-JP" sz="2800" b="1" dirty="0"/>
              <a:t>equation in turbulent plasmas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(c) Electromagnetic </a:t>
            </a:r>
            <a:r>
              <a:rPr lang="en-US" altLang="ja-JP" sz="2800" b="1" dirty="0"/>
              <a:t>Drift wave Turbulence and </a:t>
            </a:r>
            <a:r>
              <a:rPr lang="en-US" altLang="ja-JP" sz="2800" b="1" dirty="0" smtClean="0"/>
              <a:t>Convective</a:t>
            </a:r>
          </a:p>
          <a:p>
            <a:pPr lvl="0"/>
            <a:r>
              <a:rPr lang="en-US" altLang="ja-JP" sz="2800" b="1" dirty="0"/>
              <a:t> </a:t>
            </a:r>
            <a:r>
              <a:rPr lang="en-US" altLang="ja-JP" sz="2800" b="1" dirty="0" smtClean="0"/>
              <a:t>    Cell </a:t>
            </a:r>
            <a:r>
              <a:rPr lang="en-US" altLang="ja-JP" sz="2800" b="1" dirty="0"/>
              <a:t>Formation( Weiland-</a:t>
            </a:r>
            <a:r>
              <a:rPr lang="en-US" altLang="ja-JP" sz="2800" b="1" dirty="0" err="1"/>
              <a:t>Sanuki</a:t>
            </a:r>
            <a:r>
              <a:rPr lang="en-US" altLang="ja-JP" sz="2800" b="1" dirty="0"/>
              <a:t>-Liu Model)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(d)Characteristics </a:t>
            </a:r>
            <a:r>
              <a:rPr lang="en-US" altLang="ja-JP" sz="2800" b="1" dirty="0"/>
              <a:t>of Hasegawa-</a:t>
            </a:r>
            <a:r>
              <a:rPr lang="en-US" altLang="ja-JP" sz="2800" b="1" dirty="0" err="1"/>
              <a:t>Mima</a:t>
            </a:r>
            <a:r>
              <a:rPr lang="en-US" altLang="ja-JP" sz="2800" b="1" dirty="0"/>
              <a:t> Equation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(e) Zonal </a:t>
            </a:r>
            <a:r>
              <a:rPr lang="en-US" altLang="ja-JP" sz="2800" b="1" dirty="0"/>
              <a:t>Flow Generation Mechanism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(f) Self-Regulation </a:t>
            </a:r>
            <a:r>
              <a:rPr lang="en-US" altLang="ja-JP" sz="2800" b="1" dirty="0"/>
              <a:t>and Dynamics for Zonal Flow in </a:t>
            </a:r>
            <a:r>
              <a:rPr lang="en-US" altLang="ja-JP" sz="2800" b="1" dirty="0" err="1"/>
              <a:t>Toroidal</a:t>
            </a:r>
            <a:r>
              <a:rPr lang="en-US" altLang="ja-JP" sz="2800" b="1" dirty="0"/>
              <a:t> </a:t>
            </a:r>
            <a:endParaRPr lang="en-US" altLang="ja-JP" sz="2800" b="1" dirty="0" smtClean="0"/>
          </a:p>
          <a:p>
            <a:pPr lvl="0"/>
            <a:r>
              <a:rPr lang="en-US" altLang="ja-JP" sz="2800" b="1" dirty="0"/>
              <a:t> </a:t>
            </a:r>
            <a:r>
              <a:rPr lang="en-US" altLang="ja-JP" sz="2800" b="1" dirty="0" smtClean="0"/>
              <a:t>    Systems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(g) Overview </a:t>
            </a:r>
            <a:r>
              <a:rPr lang="en-US" altLang="ja-JP" sz="2800" b="1" dirty="0"/>
              <a:t>of Recent Progress in Zonal Flow and </a:t>
            </a:r>
            <a:r>
              <a:rPr lang="en-US" altLang="ja-JP" sz="2800" b="1" dirty="0" smtClean="0"/>
              <a:t>GAM</a:t>
            </a:r>
          </a:p>
          <a:p>
            <a:pPr lvl="0"/>
            <a:r>
              <a:rPr lang="en-US" altLang="ja-JP" sz="2800" b="1" dirty="0"/>
              <a:t> </a:t>
            </a:r>
            <a:r>
              <a:rPr lang="en-US" altLang="ja-JP" sz="2800" b="1" dirty="0" smtClean="0"/>
              <a:t>    </a:t>
            </a:r>
            <a:r>
              <a:rPr lang="en-US" altLang="ja-JP" sz="2800" b="1" dirty="0"/>
              <a:t>Studies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(h) </a:t>
            </a:r>
            <a:r>
              <a:rPr lang="en-US" altLang="ja-JP" sz="2800" b="1" dirty="0" err="1" smtClean="0"/>
              <a:t>Eigenmode</a:t>
            </a:r>
            <a:r>
              <a:rPr lang="en-US" altLang="ja-JP" sz="2800" b="1" dirty="0" smtClean="0"/>
              <a:t> </a:t>
            </a:r>
            <a:r>
              <a:rPr lang="en-US" altLang="ja-JP" sz="2800" b="1" dirty="0"/>
              <a:t>Behavior of GAM</a:t>
            </a:r>
            <a:endParaRPr lang="ja-JP" altLang="ja-JP" sz="2800" b="1" dirty="0"/>
          </a:p>
          <a:p>
            <a:pPr lvl="0"/>
            <a:r>
              <a:rPr lang="en-US" altLang="ja-JP" sz="2800" b="1" dirty="0" smtClean="0"/>
              <a:t>(</a:t>
            </a:r>
            <a:r>
              <a:rPr lang="en-US" altLang="ja-JP" sz="2800" b="1" dirty="0" err="1" smtClean="0"/>
              <a:t>i</a:t>
            </a:r>
            <a:r>
              <a:rPr lang="en-US" altLang="ja-JP" sz="2800" b="1" dirty="0" smtClean="0"/>
              <a:t>) Experimental </a:t>
            </a:r>
            <a:r>
              <a:rPr lang="en-US" altLang="ja-JP" sz="2800" b="1" dirty="0"/>
              <a:t>Observations in </a:t>
            </a:r>
            <a:r>
              <a:rPr lang="en-US" altLang="ja-JP" sz="2800" b="1" dirty="0" smtClean="0"/>
              <a:t>EAST and other </a:t>
            </a:r>
            <a:r>
              <a:rPr lang="en-US" altLang="ja-JP" sz="2800" b="1" dirty="0" err="1" smtClean="0"/>
              <a:t>Tokamaks</a:t>
            </a:r>
            <a:endParaRPr lang="ja-JP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85904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411760" y="3429000"/>
            <a:ext cx="2634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>
                <a:solidFill>
                  <a:srgbClr val="FF0000"/>
                </a:solidFill>
              </a:rPr>
              <a:t>      PartII-1</a:t>
            </a:r>
            <a:endParaRPr kumimoji="1" lang="ja-JP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8424935" cy="671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7020272" y="165853"/>
            <a:ext cx="19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From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K.Miyamoto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8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578"/>
            <a:ext cx="8208912" cy="68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0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7920880" cy="676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3851920" y="6165304"/>
            <a:ext cx="2955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Mixing Length Theory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1835</Words>
  <Application>Microsoft Office PowerPoint</Application>
  <PresentationFormat>全屏显示(4:3)</PresentationFormat>
  <Paragraphs>381</Paragraphs>
  <Slides>39</Slides>
  <Notes>27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Office ​​テーマ</vt:lpstr>
      <vt:lpstr>数式</vt:lpstr>
      <vt:lpstr>Basis for Classical , Neoclassical and Anomalous Transports in Torus Plasmas</vt:lpstr>
      <vt:lpstr>　</vt:lpstr>
      <vt:lpstr>　</vt:lpstr>
      <vt:lpstr>PowerPoint 演示文稿</vt:lpstr>
      <vt:lpstr>Topics(PartII-2)</vt:lpstr>
      <vt:lpstr>PowerPoint 演示文稿</vt:lpstr>
      <vt:lpstr>PowerPoint 演示文稿</vt:lpstr>
      <vt:lpstr>PowerPoint 演示文稿</vt:lpstr>
      <vt:lpstr>PowerPoint 演示文稿</vt:lpstr>
      <vt:lpstr>　</vt:lpstr>
      <vt:lpstr>　</vt:lpstr>
      <vt:lpstr>PowerPoint 演示文稿</vt:lpstr>
      <vt:lpstr>PowerPoint 演示文稿</vt:lpstr>
      <vt:lpstr>Simulation Models for Turbulent Plasmas</vt:lpstr>
      <vt:lpstr>Simulation Models for Turbulent Plasmas(continued)</vt:lpstr>
      <vt:lpstr>    Experimental Observations of Heat Diffusivity (continued)</vt:lpstr>
      <vt:lpstr>Parameter Dependence of Critical Temperature Gradient</vt:lpstr>
      <vt:lpstr>   </vt:lpstr>
      <vt:lpstr>     Experimental Observations of heat diffusivity</vt:lpstr>
      <vt:lpstr>     Experimental Observations in DIII-D</vt:lpstr>
      <vt:lpstr>Simulation Models for Turbulent Plasmas</vt:lpstr>
      <vt:lpstr>Simulation Models for Turbulent Plasmas(continued)</vt:lpstr>
      <vt:lpstr>　</vt:lpstr>
      <vt:lpstr>　</vt:lpstr>
      <vt:lpstr>　</vt:lpstr>
      <vt:lpstr>Electromagnetic Drift Wave turbulence and Convective Cell Formation(1)</vt:lpstr>
      <vt:lpstr>　</vt:lpstr>
      <vt:lpstr>　</vt:lpstr>
      <vt:lpstr>　</vt:lpstr>
      <vt:lpstr>　</vt:lpstr>
      <vt:lpstr>　</vt:lpstr>
      <vt:lpstr>　</vt:lpstr>
      <vt:lpstr>　</vt:lpstr>
      <vt:lpstr>　</vt:lpstr>
      <vt:lpstr>　</vt:lpstr>
      <vt:lpstr>Electromagnetic Drift Wave Turbulence and                 Convective Cell Formation(4)</vt:lpstr>
      <vt:lpstr>    Discovery of  new truths by studying the past            through scrutiny of the old(温故知新)</vt:lpstr>
      <vt:lpstr>　　　　　　　　　　　謝謝清聴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sanuki</dc:creator>
  <cp:lastModifiedBy>theory</cp:lastModifiedBy>
  <cp:revision>209</cp:revision>
  <cp:lastPrinted>2012-06-08T05:33:24Z</cp:lastPrinted>
  <dcterms:created xsi:type="dcterms:W3CDTF">2011-02-07T00:29:10Z</dcterms:created>
  <dcterms:modified xsi:type="dcterms:W3CDTF">2012-08-16T07:40:40Z</dcterms:modified>
</cp:coreProperties>
</file>